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368" r:id="rId3"/>
    <p:sldId id="323" r:id="rId4"/>
    <p:sldId id="324" r:id="rId5"/>
    <p:sldId id="326" r:id="rId6"/>
    <p:sldId id="322" r:id="rId7"/>
    <p:sldId id="327" r:id="rId8"/>
    <p:sldId id="325" r:id="rId9"/>
    <p:sldId id="335" r:id="rId10"/>
    <p:sldId id="355" r:id="rId11"/>
    <p:sldId id="379" r:id="rId12"/>
    <p:sldId id="336" r:id="rId13"/>
    <p:sldId id="378" r:id="rId14"/>
    <p:sldId id="359" r:id="rId15"/>
    <p:sldId id="360" r:id="rId16"/>
    <p:sldId id="366" r:id="rId17"/>
    <p:sldId id="367" r:id="rId18"/>
    <p:sldId id="370" r:id="rId19"/>
    <p:sldId id="361" r:id="rId20"/>
    <p:sldId id="371" r:id="rId21"/>
    <p:sldId id="372" r:id="rId22"/>
    <p:sldId id="380" r:id="rId23"/>
    <p:sldId id="376" r:id="rId24"/>
    <p:sldId id="381" r:id="rId25"/>
    <p:sldId id="309" r:id="rId26"/>
    <p:sldId id="382" r:id="rId27"/>
    <p:sldId id="348" r:id="rId28"/>
    <p:sldId id="349" r:id="rId29"/>
    <p:sldId id="350" r:id="rId30"/>
    <p:sldId id="351" r:id="rId31"/>
    <p:sldId id="301" r:id="rId32"/>
    <p:sldId id="259" r:id="rId33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Microsoft Himalaya" panose="01010100010101010101" pitchFamily="2" charset="0"/>
      <p:regular r:id="rId38"/>
    </p:embeddedFont>
    <p:embeddedFont>
      <p:font typeface="배달의민족 주아" panose="02020603020101020101" pitchFamily="18" charset="-127"/>
      <p:regular r:id="rId39"/>
    </p:embeddedFont>
    <p:embeddedFont>
      <p:font typeface="Arial Rounded MT Bold" panose="020F0704030504030204" pitchFamily="34" charset="0"/>
      <p:regular r:id="rId40"/>
    </p:embeddedFont>
    <p:embeddedFont>
      <p:font typeface="Arial Black" panose="020B0A04020102020204" pitchFamily="34" charset="0"/>
      <p:bold r:id="rId41"/>
    </p:embeddedFont>
    <p:embeddedFont>
      <p:font typeface="Franklin Gothic Medium" panose="020B0603020102020204" pitchFamily="34" charset="0"/>
      <p:regular r:id="rId42"/>
      <p:italic r:id="rId43"/>
    </p:embeddedFont>
    <p:embeddedFont>
      <p:font typeface="Cooper Black" panose="0208090404030B020404" pitchFamily="18" charset="0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CEE20"/>
    <a:srgbClr val="B8E8FA"/>
    <a:srgbClr val="4100E4"/>
    <a:srgbClr val="FF0000"/>
    <a:srgbClr val="63D4FF"/>
    <a:srgbClr val="60943C"/>
    <a:srgbClr val="62CCBB"/>
    <a:srgbClr val="548235"/>
    <a:srgbClr val="DD3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2" autoAdjust="0"/>
    <p:restoredTop sz="65640" autoAdjust="0"/>
  </p:normalViewPr>
  <p:slideViewPr>
    <p:cSldViewPr snapToGrid="0">
      <p:cViewPr varScale="1">
        <p:scale>
          <a:sx n="76" d="100"/>
          <a:sy n="76" d="100"/>
        </p:scale>
        <p:origin x="1714" y="6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-1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C4C14-E232-4B81-894C-F6EE81097C1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74F1C-7BC5-4B38-8C64-9D2CE1482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endParaRPr lang="en-US" altLang="ko-KR" dirty="0" smtClean="0"/>
          </a:p>
          <a:p>
            <a:r>
              <a:rPr lang="ko-KR" altLang="en-US" dirty="0" smtClean="0"/>
              <a:t>레고 커뮤니티 사이트의 </a:t>
            </a:r>
            <a:r>
              <a:rPr lang="ko-KR" altLang="en-US" dirty="0" err="1" smtClean="0"/>
              <a:t>대통합을</a:t>
            </a:r>
            <a:r>
              <a:rPr lang="ko-KR" altLang="en-US" dirty="0" smtClean="0"/>
              <a:t> 꿈꾸는 </a:t>
            </a:r>
            <a:r>
              <a:rPr lang="en-US" altLang="ko-KR" dirty="0" smtClean="0"/>
              <a:t>LET IT</a:t>
            </a:r>
            <a:r>
              <a:rPr lang="en-US" altLang="ko-KR" baseline="0" dirty="0" smtClean="0"/>
              <a:t> GO</a:t>
            </a:r>
          </a:p>
          <a:p>
            <a:r>
              <a:rPr lang="ko-KR" altLang="en-US" dirty="0" smtClean="0"/>
              <a:t>의 발표를 맡은 이지훈입니다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115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영상 어떠셨나요</a:t>
            </a:r>
            <a:r>
              <a:rPr lang="en-US" altLang="ko-KR" baseline="0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레고 </a:t>
            </a:r>
            <a:r>
              <a:rPr lang="ko-KR" altLang="en-US" baseline="0" dirty="0" err="1" smtClean="0"/>
              <a:t>입문자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김레고씨도</a:t>
            </a:r>
            <a:r>
              <a:rPr lang="ko-KR" altLang="en-US" baseline="0" dirty="0" smtClean="0"/>
              <a:t> 저희 </a:t>
            </a:r>
            <a:r>
              <a:rPr lang="ko-KR" altLang="en-US" baseline="0" dirty="0" err="1" smtClean="0"/>
              <a:t>렛잇고와</a:t>
            </a:r>
            <a:r>
              <a:rPr lang="ko-KR" altLang="en-US" baseline="0" dirty="0" smtClean="0"/>
              <a:t> 함께 작품을 만들 수 있었습니다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그렇다면 </a:t>
            </a:r>
            <a:r>
              <a:rPr lang="ko-KR" altLang="en-US" baseline="0" dirty="0" err="1" smtClean="0"/>
              <a:t>렛잇고가</a:t>
            </a:r>
            <a:r>
              <a:rPr lang="ko-KR" altLang="en-US" baseline="0" dirty="0" smtClean="0"/>
              <a:t> 어떻게 그의 마음을 </a:t>
            </a:r>
            <a:r>
              <a:rPr lang="ko-KR" altLang="en-US" baseline="0" dirty="0" err="1" smtClean="0"/>
              <a:t>사로잡은걸까요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12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김레고씨가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에펠탑을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따라 만들고 싶더라도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완성된 모습만 보고서는 이 작품이 어떻게 만들어 졌는지 알 길이 없습니다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25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하지만 영상 속에서는 사진과 똑같이 만들었습니다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과연 그 비법은 무엇일까요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897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바로 </a:t>
            </a:r>
            <a:r>
              <a:rPr lang="ko-KR" altLang="en-US" baseline="0" dirty="0" err="1" smtClean="0"/>
              <a:t>렛잇고의</a:t>
            </a:r>
            <a:r>
              <a:rPr lang="ko-KR" altLang="en-US" baseline="0" dirty="0" smtClean="0"/>
              <a:t> 설계도 덕분입니다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Paris</a:t>
            </a:r>
            <a:r>
              <a:rPr lang="ko-KR" altLang="en-US" baseline="0" dirty="0" smtClean="0"/>
              <a:t>의 전체 모습부터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파리를 구성하는 </a:t>
            </a:r>
            <a:r>
              <a:rPr lang="en-US" altLang="ko-KR" baseline="0" dirty="0" smtClean="0"/>
              <a:t>Eiffel Tower, </a:t>
            </a:r>
            <a:r>
              <a:rPr lang="ko-KR" altLang="en-US" baseline="0" dirty="0" smtClean="0"/>
              <a:t>개선문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루브루</a:t>
            </a:r>
            <a:r>
              <a:rPr lang="ko-KR" altLang="en-US" baseline="0" dirty="0" smtClean="0"/>
              <a:t> 박물관까지</a:t>
            </a:r>
            <a:r>
              <a:rPr lang="en-US" altLang="ko-KR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나아가 각 건물들에 필요한 부품까지 모두 볼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275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그런데 말입니다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우리는 여기서 한가지 짚고 넘어가야할 사실이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그가 파리의 모든 </a:t>
            </a:r>
            <a:r>
              <a:rPr lang="ko-KR" altLang="en-US" baseline="0" dirty="0" err="1" smtClean="0"/>
              <a:t>구성품을</a:t>
            </a:r>
            <a:r>
              <a:rPr lang="ko-KR" altLang="en-US" baseline="0" dirty="0" smtClean="0"/>
              <a:t> 가지고 있었다는 사실이죠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그렇다면 그는 이런 부분을 고민하지 않고 무작정 시작한 걸까요</a:t>
            </a:r>
            <a:r>
              <a:rPr lang="en-US" altLang="ko-KR" baseline="0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그는 어떻게 자신의 레고박스에서 파리가 탄생할 수 있단 걸 알고 있었을까요</a:t>
            </a:r>
            <a:r>
              <a:rPr lang="en-US" altLang="ko-KR" baseline="0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그에게는 사실 다 계획이 있었습니다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932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여러분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영상속의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GOOD BOY</a:t>
            </a:r>
            <a:r>
              <a:rPr lang="ko-KR" altLang="en-US" baseline="0" dirty="0" smtClean="0"/>
              <a:t>가 기억 나시나요</a:t>
            </a:r>
            <a:r>
              <a:rPr lang="en-US" altLang="ko-KR" baseline="0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 친구는 저희의 보물 레고 마스터입니다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레고 마스터는 </a:t>
            </a:r>
            <a:r>
              <a:rPr lang="en-US" altLang="ko-KR" baseline="0" dirty="0" smtClean="0"/>
              <a:t>///AI////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////</a:t>
            </a:r>
            <a:r>
              <a:rPr lang="en-US" altLang="ko-KR" baseline="0" dirty="0" err="1" smtClean="0"/>
              <a:t>IoT</a:t>
            </a:r>
            <a:r>
              <a:rPr lang="en-US" altLang="ko-KR" baseline="0" dirty="0" smtClean="0"/>
              <a:t>////</a:t>
            </a:r>
            <a:r>
              <a:rPr lang="ko-KR" altLang="en-US" baseline="0" dirty="0" smtClean="0"/>
              <a:t>가 결합된 레고 통합 관리 기계입니다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그럼 레고 마스터가 어떻게 동작하는지 함께 보시죠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37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   (</a:t>
            </a:r>
            <a:r>
              <a:rPr lang="ko-KR" altLang="en-US" baseline="0" dirty="0" smtClean="0"/>
              <a:t>바로 시작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////////////////////////////////////////// </a:t>
            </a:r>
            <a:r>
              <a:rPr lang="ko-KR" altLang="en-US" baseline="0" dirty="0" smtClean="0"/>
              <a:t>마우스 위치</a:t>
            </a:r>
            <a:r>
              <a:rPr lang="en-US" altLang="ko-KR" baseline="0" dirty="0" smtClean="0"/>
              <a:t>/////////////////////////</a:t>
            </a:r>
          </a:p>
          <a:p>
            <a:r>
              <a:rPr lang="ko-KR" altLang="en-US" baseline="0" dirty="0" smtClean="0"/>
              <a:t>혹시 보셨나요</a:t>
            </a:r>
            <a:r>
              <a:rPr lang="en-US" altLang="ko-KR" baseline="0" dirty="0" smtClean="0"/>
              <a:t>?</a:t>
            </a:r>
          </a:p>
          <a:p>
            <a:r>
              <a:rPr lang="en-US" altLang="ko-KR" baseline="0" dirty="0" smtClean="0"/>
              <a:t>   (1</a:t>
            </a:r>
            <a:r>
              <a:rPr lang="ko-KR" altLang="en-US" baseline="0" dirty="0" smtClean="0"/>
              <a:t>회 돌면 멈추기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   (</a:t>
            </a:r>
            <a:r>
              <a:rPr lang="ko-KR" altLang="en-US" baseline="0" dirty="0" smtClean="0"/>
              <a:t>진행</a:t>
            </a:r>
            <a:r>
              <a:rPr lang="en-US" altLang="ko-KR" baseline="0" dirty="0" smtClean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  (</a:t>
            </a:r>
            <a:r>
              <a:rPr lang="ko-KR" altLang="en-US" dirty="0" smtClean="0"/>
              <a:t>센서 빛나면 멈추고</a:t>
            </a:r>
            <a:r>
              <a:rPr lang="en-US" altLang="ko-KR" dirty="0" smtClean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처음에 센서로 부품을 탐지하고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  (</a:t>
            </a:r>
            <a:r>
              <a:rPr lang="ko-KR" altLang="en-US" dirty="0" smtClean="0"/>
              <a:t>진행</a:t>
            </a:r>
            <a:r>
              <a:rPr lang="en-US" altLang="ko-KR" dirty="0" smtClean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  (</a:t>
            </a:r>
            <a:r>
              <a:rPr lang="ko-KR" altLang="en-US" dirty="0" smtClean="0"/>
              <a:t>위에 반짝이면 멈추고</a:t>
            </a:r>
            <a:r>
              <a:rPr lang="en-US" altLang="ko-KR" dirty="0" smtClean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일정 거리만큼 이동해 사진을 촬영한 다음 </a:t>
            </a:r>
            <a:r>
              <a:rPr lang="en-US" altLang="ko-KR" dirty="0" smtClean="0"/>
              <a:t>////AI</a:t>
            </a:r>
            <a:r>
              <a:rPr lang="ko-KR" altLang="en-US" dirty="0" smtClean="0"/>
              <a:t>를 통해 이미지를 분석</a:t>
            </a:r>
            <a:r>
              <a:rPr lang="en-US" altLang="ko-KR" dirty="0" smtClean="0"/>
              <a:t>/////</a:t>
            </a:r>
            <a:r>
              <a:rPr lang="ko-KR" altLang="en-US" dirty="0" smtClean="0"/>
              <a:t>한 뒤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   (</a:t>
            </a:r>
            <a:r>
              <a:rPr lang="ko-KR" altLang="en-US" baseline="0" dirty="0" smtClean="0"/>
              <a:t>진행</a:t>
            </a:r>
            <a:r>
              <a:rPr lang="en-US" altLang="ko-KR" baseline="0" dirty="0" smtClean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분류기가</a:t>
            </a:r>
            <a:r>
              <a:rPr lang="ko-KR" altLang="en-US" baseline="0" dirty="0" smtClean="0"/>
              <a:t> 동작해 개별 보관함에 담기는 모습입니다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468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이렇게 분류된 </a:t>
            </a:r>
            <a:r>
              <a:rPr lang="ko-KR" altLang="en-US" baseline="0" dirty="0" err="1" smtClean="0"/>
              <a:t>레고들은</a:t>
            </a:r>
            <a:r>
              <a:rPr lang="ko-KR" altLang="en-US" baseline="0" dirty="0" smtClean="0"/>
              <a:t> 내 보관함에 저장되어</a:t>
            </a:r>
            <a:r>
              <a:rPr lang="en-US" altLang="ko-KR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432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설계도 정보를 확인할 때</a:t>
            </a:r>
            <a:r>
              <a:rPr lang="en-US" altLang="ko-KR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작품에 대한 자신의 레고 보유 현황을 알려줍니다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전체 부품과 비교하여 필요한 부품도 알려줍니다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229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설계도와 레고 마스터로 멋진 작품을 만든 </a:t>
            </a:r>
            <a:r>
              <a:rPr lang="ko-KR" altLang="en-US" baseline="0" dirty="0" err="1" smtClean="0"/>
              <a:t>김레고씨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그는 자신의 작품을 자랑할 생각에 한껏 </a:t>
            </a:r>
            <a:r>
              <a:rPr lang="ko-KR" altLang="en-US" baseline="0" dirty="0" err="1" smtClean="0"/>
              <a:t>들떳습니다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그렇다면 어디에 자랑하는게 좋을까요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44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세상 모든 사용자들은 늘 더 </a:t>
            </a:r>
            <a:r>
              <a:rPr lang="ko-KR" altLang="en-US" baseline="0" dirty="0" err="1" smtClean="0"/>
              <a:t>재밌는</a:t>
            </a:r>
            <a:r>
              <a:rPr lang="ko-KR" altLang="en-US" baseline="0" dirty="0" smtClean="0"/>
              <a:t> 경험과 더 편리한 기능을 원해왔습니다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이런 요구에 맞추어 많은 서비스들은 사용자의 만족을 위해 노력해왔습니다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물론 레고 사이트들도 그렇게 발전해왔습니다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아직은 부족한 부분이 있어 보입니다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71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바로 </a:t>
            </a:r>
            <a:r>
              <a:rPr lang="ko-KR" altLang="en-US" baseline="0" dirty="0" err="1" smtClean="0"/>
              <a:t>렛잇고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렛잇고는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err="1" smtClean="0"/>
              <a:t>좋아요와</a:t>
            </a:r>
            <a:r>
              <a:rPr lang="ko-KR" altLang="en-US" baseline="0" dirty="0" smtClean="0"/>
              <a:t> 댓글에서부터 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err="1" smtClean="0"/>
              <a:t>팔로우와</a:t>
            </a:r>
            <a:r>
              <a:rPr lang="ko-KR" altLang="en-US" baseline="0" dirty="0" smtClean="0"/>
              <a:t> 검색까지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SNS </a:t>
            </a:r>
            <a:r>
              <a:rPr lang="ko-KR" altLang="en-US" baseline="0" dirty="0" smtClean="0"/>
              <a:t>활동에 필요한 </a:t>
            </a:r>
            <a:r>
              <a:rPr lang="en-US" altLang="ko-KR" baseline="0" dirty="0" smtClean="0"/>
              <a:t>‘‘’</a:t>
            </a:r>
            <a:r>
              <a:rPr lang="ko-KR" altLang="en-US" baseline="0" dirty="0" smtClean="0"/>
              <a:t>모든 기능들</a:t>
            </a:r>
            <a:r>
              <a:rPr lang="en-US" altLang="ko-KR" baseline="0" dirty="0" smtClean="0"/>
              <a:t>’’’</a:t>
            </a:r>
            <a:r>
              <a:rPr lang="ko-KR" altLang="en-US" baseline="0" dirty="0" smtClean="0"/>
              <a:t>을 갖추고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66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첫 작품 활동을 성공적으로 끝마친 그는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이제 자신의 맘에 꼭 드는 새로운 작품을 찾고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많은 작품들 속 그의 맘을 사로 잡을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특별한 레고를 만나기는 쉽지 않아 보입니다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렛잇고가</a:t>
            </a:r>
            <a:r>
              <a:rPr lang="ko-KR" altLang="en-US" dirty="0" smtClean="0"/>
              <a:t> 어떤 서비스 입니까</a:t>
            </a:r>
            <a:r>
              <a:rPr lang="en-US" altLang="ko-KR" dirty="0" smtClean="0"/>
              <a:t>?!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95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여러분들의 정보와 </a:t>
            </a:r>
            <a:r>
              <a:rPr lang="en-US" altLang="ko-KR" baseline="0" dirty="0" smtClean="0"/>
              <a:t>SNS </a:t>
            </a:r>
            <a:r>
              <a:rPr lang="ko-KR" altLang="en-US" baseline="0" dirty="0" smtClean="0"/>
              <a:t>활동을 토대로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빅데이터 분석을 통해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개개인에게 맞춤 작품을 추천해 드립니다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유튜브 알고리즘이 여러분들을 깡으로 </a:t>
            </a:r>
            <a:r>
              <a:rPr lang="ko-KR" altLang="en-US" dirty="0" err="1" smtClean="0"/>
              <a:t>인도했듯이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렛잇고</a:t>
            </a:r>
            <a:r>
              <a:rPr lang="ko-KR" altLang="en-US" dirty="0" smtClean="0"/>
              <a:t> 알고리즘이 여러분들에게 딱 맞는 작품을 추천해 드리겠습니다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60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결국 </a:t>
            </a:r>
            <a:r>
              <a:rPr lang="ko-KR" altLang="en-US" dirty="0" err="1" smtClean="0"/>
              <a:t>김레고씨는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SNS</a:t>
            </a:r>
            <a:r>
              <a:rPr lang="ko-KR" altLang="en-US" dirty="0" smtClean="0"/>
              <a:t>를 위한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Web</a:t>
            </a:r>
          </a:p>
          <a:p>
            <a:r>
              <a:rPr lang="ko-KR" altLang="en-US" dirty="0" smtClean="0"/>
              <a:t>추천을 위한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BigData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분류를 위한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AI, IOT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까지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 모두를</a:t>
            </a:r>
            <a:r>
              <a:rPr lang="ko-KR" altLang="en-US" baseline="0" dirty="0" smtClean="0"/>
              <a:t> 아우르는 매력때문에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baseline="0" dirty="0" err="1" smtClean="0"/>
              <a:t>렛잇고에</a:t>
            </a:r>
            <a:r>
              <a:rPr lang="ko-KR" altLang="en-US" baseline="0" dirty="0" smtClean="0"/>
              <a:t> 푹 </a:t>
            </a:r>
            <a:r>
              <a:rPr lang="ko-KR" altLang="en-US" baseline="0" dirty="0" err="1" smtClean="0"/>
              <a:t>빠져버린것이</a:t>
            </a:r>
            <a:r>
              <a:rPr lang="ko-KR" altLang="en-US" baseline="0" dirty="0" smtClean="0"/>
              <a:t> 아닐까요</a:t>
            </a:r>
            <a:r>
              <a:rPr lang="en-US" altLang="ko-KR" baseline="0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그럼 이제 </a:t>
            </a:r>
            <a:r>
              <a:rPr lang="ko-KR" altLang="en-US" dirty="0" err="1" smtClean="0"/>
              <a:t>김레고씨를</a:t>
            </a:r>
            <a:r>
              <a:rPr lang="ko-KR" altLang="en-US" dirty="0" smtClean="0"/>
              <a:t> 통한 간접 체험이 아닌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저희가 직접 </a:t>
            </a:r>
            <a:r>
              <a:rPr lang="ko-KR" altLang="en-US" dirty="0" err="1" smtClean="0"/>
              <a:t>렛잇고를</a:t>
            </a:r>
            <a:r>
              <a:rPr lang="ko-KR" altLang="en-US" dirty="0" smtClean="0"/>
              <a:t> 사용해 보겠습니다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56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시연 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이대로 끝나기엔 아쉬우니 저희의 보물 레고마스터를 보여드리겠습니다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김레고씨</a:t>
            </a:r>
            <a:r>
              <a:rPr lang="en-US" altLang="ko-KR" dirty="0" smtClean="0"/>
              <a:t>! </a:t>
            </a:r>
            <a:r>
              <a:rPr lang="ko-KR" altLang="en-US" dirty="0" err="1" smtClean="0"/>
              <a:t>레고마스터</a:t>
            </a:r>
            <a:r>
              <a:rPr lang="ko-KR" altLang="en-US" dirty="0" smtClean="0"/>
              <a:t> 좀 보여주세요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89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할수있다</a:t>
            </a:r>
            <a:endParaRPr lang="en-US" altLang="ko-KR" dirty="0" smtClean="0"/>
          </a:p>
          <a:p>
            <a:r>
              <a:rPr lang="ko-KR" altLang="en-US" dirty="0" err="1" smtClean="0"/>
              <a:t>할수있다</a:t>
            </a:r>
            <a:endParaRPr lang="en-US" altLang="ko-KR" dirty="0" smtClean="0"/>
          </a:p>
          <a:p>
            <a:r>
              <a:rPr lang="ko-KR" altLang="en-US" dirty="0" smtClean="0"/>
              <a:t>잘 </a:t>
            </a:r>
            <a:r>
              <a:rPr lang="ko-KR" altLang="en-US" dirty="0" err="1" smtClean="0"/>
              <a:t>할수있다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어떠셨나요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레고마스터</a:t>
            </a:r>
            <a:r>
              <a:rPr lang="ko-KR" altLang="en-US" dirty="0" smtClean="0"/>
              <a:t> 정말 레고마스터라 불러도 손색 없겠죠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42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렛잇고는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SNS</a:t>
            </a:r>
            <a:r>
              <a:rPr lang="ko-KR" altLang="en-US" dirty="0" smtClean="0"/>
              <a:t>기능과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작품 활동을 위한 설계도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사용자의 흥미를 위한 추천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편의성을 위한 부품 관리를 제공하고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</a:rPr>
              <a:t>저희는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l"/>
            <a:r>
              <a:rPr lang="ko-KR" altLang="en-US" dirty="0" smtClean="0">
                <a:solidFill>
                  <a:sysClr val="windowText" lastClr="000000"/>
                </a:solidFill>
              </a:rPr>
              <a:t>단기적으로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,</a:t>
            </a:r>
          </a:p>
          <a:p>
            <a:pPr algn="l"/>
            <a:r>
              <a:rPr lang="ko-KR" altLang="en-US" dirty="0" smtClean="0">
                <a:solidFill>
                  <a:sysClr val="windowText" lastClr="000000"/>
                </a:solidFill>
              </a:rPr>
              <a:t>실시간 채팅과 어플리케이션 출시를 통해 커뮤니티 기능의 강화를 이루어내고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l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l"/>
            <a:r>
              <a:rPr lang="ko-KR" altLang="en-US" dirty="0" smtClean="0">
                <a:solidFill>
                  <a:sysClr val="windowText" lastClr="000000"/>
                </a:solidFill>
              </a:rPr>
              <a:t>장기적으로는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l"/>
            <a:r>
              <a:rPr lang="en-US" altLang="ko-KR" dirty="0" smtClean="0">
                <a:solidFill>
                  <a:sysClr val="windowText" lastClr="000000"/>
                </a:solidFill>
              </a:rPr>
              <a:t>AI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고도화를 통해 레고 마스터의 분류 기능을 강화하며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l"/>
            <a:r>
              <a:rPr lang="ko-KR" altLang="en-US" dirty="0" smtClean="0">
                <a:solidFill>
                  <a:sysClr val="windowText" lastClr="000000"/>
                </a:solidFill>
              </a:rPr>
              <a:t>거래 시스템을 도입하여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C2C,</a:t>
            </a:r>
            <a:r>
              <a:rPr lang="en-US" altLang="ko-KR" baseline="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B2C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거래 플랫폼으로도 확장하겠습니다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저희는 현 주소와 앞서 말한 기능들을 바탕으로 이 같은 수익 모델을 계획하고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사용자들이 창작한 레고 설계도를 상품화하여 저작권자에게 수익을 분배해주고</a:t>
            </a:r>
            <a:r>
              <a:rPr lang="en-US" altLang="ko-KR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고도화된 레고마스터의 판매 및 대여와 </a:t>
            </a:r>
            <a:r>
              <a:rPr lang="en-US" altLang="ko-KR" baseline="0" dirty="0" smtClean="0"/>
              <a:t>// </a:t>
            </a:r>
            <a:r>
              <a:rPr lang="ko-KR" altLang="en-US" baseline="0" dirty="0" smtClean="0"/>
              <a:t>사이트 배너 광고를 통해 안정적인 수익을 창출할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좌측의 </a:t>
            </a:r>
            <a:r>
              <a:rPr lang="ko-KR" altLang="en-US" baseline="0" dirty="0" err="1" smtClean="0"/>
              <a:t>브릭인사이드는</a:t>
            </a:r>
            <a:r>
              <a:rPr lang="ko-KR" altLang="en-US" baseline="0" dirty="0" smtClean="0"/>
              <a:t> 국내 최대 레고 커뮤니티 사이트이지만</a:t>
            </a:r>
            <a:r>
              <a:rPr lang="en-US" altLang="ko-KR" baseline="0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설계도와 </a:t>
            </a:r>
            <a:r>
              <a:rPr lang="ko-KR" altLang="en-US" baseline="0" dirty="0" err="1" smtClean="0"/>
              <a:t>부품관리</a:t>
            </a:r>
            <a:r>
              <a:rPr lang="ko-KR" altLang="en-US" baseline="0" dirty="0" smtClean="0"/>
              <a:t> 기능은 제공해주지 않습니다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우측의 </a:t>
            </a:r>
            <a:r>
              <a:rPr lang="ko-KR" altLang="en-US" baseline="0" dirty="0" err="1" smtClean="0"/>
              <a:t>브릭</a:t>
            </a:r>
            <a:r>
              <a:rPr lang="ko-KR" altLang="en-US" baseline="0" dirty="0" smtClean="0"/>
              <a:t> 링크는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세계 최대 레고 부품 사이트이지만</a:t>
            </a:r>
            <a:r>
              <a:rPr lang="en-US" altLang="ko-KR" baseline="0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오로지 부품 거래와 관리에 초점이 맞춰져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이렇게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제한적인 기능과 불편한 </a:t>
            </a:r>
            <a:r>
              <a:rPr lang="en-US" altLang="ko-KR" baseline="0" dirty="0" smtClean="0"/>
              <a:t>UI/UX</a:t>
            </a:r>
            <a:r>
              <a:rPr lang="ko-KR" altLang="en-US" baseline="0" dirty="0" smtClean="0"/>
              <a:t>는 변화하는 사용자들의 </a:t>
            </a:r>
            <a:r>
              <a:rPr lang="ko-KR" altLang="en-US" baseline="0" dirty="0" err="1" smtClean="0"/>
              <a:t>니즈를</a:t>
            </a:r>
            <a:r>
              <a:rPr lang="ko-KR" altLang="en-US" baseline="0" dirty="0" smtClean="0"/>
              <a:t> 만족시키지 못했습니다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838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err="1" smtClean="0">
                <a:solidFill>
                  <a:sysClr val="windowText" lastClr="000000"/>
                </a:solidFill>
              </a:rPr>
              <a:t>렛잇고의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지향점은 레고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통합플랫폼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즉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레고계의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(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)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맥가이버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입니다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l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l"/>
            <a:r>
              <a:rPr lang="ko-KR" altLang="en-US" dirty="0" err="1" smtClean="0">
                <a:solidFill>
                  <a:sysClr val="windowText" lastClr="000000"/>
                </a:solidFill>
              </a:rPr>
              <a:t>맥가이버는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매번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의뢰받는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사건을 다양한 방법으로 해결하였습니다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(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)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l"/>
            <a:r>
              <a:rPr lang="ko-KR" altLang="en-US" dirty="0" err="1" smtClean="0">
                <a:solidFill>
                  <a:sysClr val="windowText" lastClr="000000"/>
                </a:solidFill>
              </a:rPr>
              <a:t>맥가이버는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주어진 임무를 적절한 방법으로 해결했습니다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l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l"/>
            <a:r>
              <a:rPr lang="ko-KR" altLang="en-US" dirty="0" smtClean="0">
                <a:solidFill>
                  <a:sysClr val="windowText" lastClr="000000"/>
                </a:solidFill>
              </a:rPr>
              <a:t>우리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렛잇고도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사용자의 문제를 해결하기 위해 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AI 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Iot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Bigdata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등 다양한 기술을 도입해왔습니다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l"/>
            <a:r>
              <a:rPr lang="ko-KR" altLang="en-US" dirty="0" smtClean="0">
                <a:solidFill>
                  <a:sysClr val="windowText" lastClr="000000"/>
                </a:solidFill>
              </a:rPr>
              <a:t>우리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렛잇고도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사용자의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니즈를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만족시키기위해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AI</a:t>
            </a:r>
            <a:r>
              <a:rPr lang="en-US" altLang="ko-KR" baseline="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baseline="0" dirty="0" err="1" smtClean="0">
                <a:solidFill>
                  <a:sysClr val="windowText" lastClr="000000"/>
                </a:solidFill>
              </a:rPr>
              <a:t>Iot</a:t>
            </a:r>
            <a:r>
              <a:rPr lang="en-US" altLang="ko-KR" baseline="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baseline="0" dirty="0" err="1" smtClean="0">
                <a:solidFill>
                  <a:sysClr val="windowText" lastClr="000000"/>
                </a:solidFill>
              </a:rPr>
              <a:t>bigdata</a:t>
            </a:r>
            <a:r>
              <a:rPr lang="en-US" altLang="ko-KR" baseline="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baseline="0" dirty="0" smtClean="0">
                <a:solidFill>
                  <a:sysClr val="windowText" lastClr="000000"/>
                </a:solidFill>
              </a:rPr>
              <a:t>등 다양한 기술을 적절히 도입해왔습니다</a:t>
            </a:r>
            <a:r>
              <a:rPr lang="en-US" altLang="ko-KR" baseline="0" dirty="0" smtClean="0">
                <a:solidFill>
                  <a:sysClr val="windowText" lastClr="000000"/>
                </a:solidFill>
              </a:rPr>
              <a:t>.</a:t>
            </a:r>
          </a:p>
          <a:p>
            <a:pPr algn="l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l"/>
            <a:r>
              <a:rPr lang="ko-KR" altLang="en-US" dirty="0" smtClean="0">
                <a:solidFill>
                  <a:sysClr val="windowText" lastClr="000000"/>
                </a:solidFill>
              </a:rPr>
              <a:t>앞으로도 유저들의 진입장벽은 낮추고 기존 사용자들의 만족도는 높이는 변화하는 서비스가 되겠습니다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24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렛잇고가</a:t>
            </a:r>
            <a:r>
              <a:rPr lang="ko-KR" altLang="en-US" dirty="0" smtClean="0"/>
              <a:t> 만족스러우셨다면 </a:t>
            </a:r>
            <a:r>
              <a:rPr lang="ko-KR" altLang="en-US" dirty="0" err="1" smtClean="0"/>
              <a:t>채팅창에</a:t>
            </a:r>
            <a:r>
              <a:rPr lang="ko-KR" altLang="en-US" dirty="0" smtClean="0"/>
              <a:t> 박수를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혹시 궁금한 점이 있으신다면 질문을 </a:t>
            </a:r>
            <a:r>
              <a:rPr lang="ko-KR" altLang="en-US" baseline="0" dirty="0" smtClean="0"/>
              <a:t>남겨주세요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확인 후 </a:t>
            </a:r>
            <a:r>
              <a:rPr lang="ko-KR" altLang="en-US" baseline="0" dirty="0" err="1" smtClean="0"/>
              <a:t>답변드리도록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56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코로나 시대로 외부활동이 힘들어진 지금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 </a:t>
            </a:r>
            <a:r>
              <a:rPr lang="ko-KR" altLang="en-US" dirty="0" err="1" smtClean="0"/>
              <a:t>렛잇고와</a:t>
            </a:r>
            <a:r>
              <a:rPr lang="ko-KR" altLang="en-US" dirty="0" smtClean="0"/>
              <a:t> 레고에 </a:t>
            </a:r>
            <a:r>
              <a:rPr lang="ko-KR" altLang="en-US" dirty="0" err="1" smtClean="0"/>
              <a:t>도전해보는건</a:t>
            </a:r>
            <a:r>
              <a:rPr lang="ko-KR" altLang="en-US" dirty="0" smtClean="0"/>
              <a:t> 어떠세요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이상 </a:t>
            </a:r>
            <a:r>
              <a:rPr lang="ko-KR" altLang="en-US" dirty="0" smtClean="0"/>
              <a:t>이대로 물러설 수 없 조의 </a:t>
            </a:r>
            <a:r>
              <a:rPr lang="ko-KR" altLang="en-US" dirty="0" smtClean="0"/>
              <a:t>이지훈이었습니다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그래서 저희는 고민했습니다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과연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 사이트들의 기능을 합치고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사용자들에게 새로움과 편리함을 제공해 줄 순 없을까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93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 고민의 끝에서 탄생한 </a:t>
            </a:r>
            <a:r>
              <a:rPr lang="ko-KR" altLang="en-US" baseline="0" dirty="0" err="1" smtClean="0"/>
              <a:t>렛잇고를</a:t>
            </a:r>
            <a:r>
              <a:rPr lang="ko-KR" altLang="en-US" baseline="0" dirty="0" smtClean="0"/>
              <a:t> 소개합니다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영상시작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184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할수있다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할수있다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잘 </a:t>
            </a:r>
            <a:r>
              <a:rPr lang="ko-KR" altLang="en-US" baseline="0" dirty="0" err="1" smtClean="0"/>
              <a:t>할수있다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14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영상에서 보시다시피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렛잇고는</a:t>
            </a:r>
            <a:r>
              <a:rPr lang="ko-KR" altLang="en-US" baseline="0" dirty="0" smtClean="0"/>
              <a:t> 레고 사용자들을 위해 태어났습니다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다른 사용자들과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소통 할 수 있고</a:t>
            </a:r>
            <a:r>
              <a:rPr lang="en-US" altLang="ko-KR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자신이 가진 부품을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관리할 수 있으며</a:t>
            </a:r>
            <a:r>
              <a:rPr lang="en-US" altLang="ko-KR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다양한 작품을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쉽게 만들 수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 이 </a:t>
            </a:r>
            <a:r>
              <a:rPr lang="ko-KR" altLang="en-US" baseline="0" dirty="0" err="1" smtClean="0"/>
              <a:t>모든것이</a:t>
            </a:r>
            <a:r>
              <a:rPr lang="ko-KR" altLang="en-US" baseline="0" dirty="0" smtClean="0"/>
              <a:t> 어우러져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레고 초보자부터 </a:t>
            </a:r>
            <a:r>
              <a:rPr lang="ko-KR" altLang="en-US" baseline="0" dirty="0" err="1" smtClean="0"/>
              <a:t>숙련자까지</a:t>
            </a:r>
            <a:r>
              <a:rPr lang="ko-KR" altLang="en-US" baseline="0" dirty="0" smtClean="0"/>
              <a:t> 모두 함께 즐길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66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그렇다면 과연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초보자들도 정말 저희 </a:t>
            </a:r>
            <a:r>
              <a:rPr lang="ko-KR" altLang="en-US" baseline="0" dirty="0" err="1" smtClean="0"/>
              <a:t>렛잇고와</a:t>
            </a:r>
            <a:r>
              <a:rPr lang="ko-KR" altLang="en-US" baseline="0" dirty="0" smtClean="0"/>
              <a:t> 함께라면 작품을 만들 수 있을까요</a:t>
            </a:r>
            <a:r>
              <a:rPr lang="en-US" altLang="ko-KR" baseline="0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저희의 대답은 </a:t>
            </a:r>
            <a:r>
              <a:rPr lang="en-US" altLang="ko-KR" baseline="0" dirty="0" smtClean="0"/>
              <a:t>YES’!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 그 이유를 한편의 다큐로 보여드리겠습니다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9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할수있다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할수있다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잘 </a:t>
            </a:r>
            <a:r>
              <a:rPr lang="ko-KR" altLang="en-US" baseline="0" dirty="0" err="1" smtClean="0"/>
              <a:t>할수있다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4F1C-7BC5-4B38-8C64-9D2CE14820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78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4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87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44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30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08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11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1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8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5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8D59B-B205-4755-AD82-40850BD0F07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A6C9-C762-4828-86DA-C82FC2DC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8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8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microsoft.com/office/2007/relationships/hdphoto" Target="../media/hdphoto7.wdp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5.pn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microsoft.com/office/2007/relationships/hdphoto" Target="../media/hdphoto10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5.png"/><Relationship Id="rId4" Type="http://schemas.microsoft.com/office/2007/relationships/hdphoto" Target="../media/hdphoto11.wdp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microsoft.com/office/2007/relationships/hdphoto" Target="../media/hdphoto12.wdp"/><Relationship Id="rId12" Type="http://schemas.microsoft.com/office/2007/relationships/hdphoto" Target="../media/hdphoto14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5.png"/><Relationship Id="rId10" Type="http://schemas.microsoft.com/office/2007/relationships/hdphoto" Target="../media/hdphoto13.wdp"/><Relationship Id="rId4" Type="http://schemas.microsoft.com/office/2007/relationships/hdphoto" Target="../media/hdphoto11.wdp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microsoft.com/office/2007/relationships/hdphoto" Target="../media/hdphoto15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10" Type="http://schemas.openxmlformats.org/officeDocument/2006/relationships/image" Target="../media/image53.jpeg"/><Relationship Id="rId4" Type="http://schemas.microsoft.com/office/2007/relationships/hdphoto" Target="../media/hdphoto11.wdp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.png"/><Relationship Id="rId4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6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upload.wikimedia.org/wikipedia/commons/thumb/2/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1586" r="1706" b="2267"/>
          <a:stretch/>
        </p:blipFill>
        <p:spPr bwMode="auto">
          <a:xfrm>
            <a:off x="196365" y="172792"/>
            <a:ext cx="533398" cy="531513"/>
          </a:xfrm>
          <a:prstGeom prst="rect">
            <a:avLst/>
          </a:prstGeom>
          <a:solidFill>
            <a:srgbClr val="E3000B"/>
          </a:solidFill>
        </p:spPr>
      </p:pic>
      <p:grpSp>
        <p:nvGrpSpPr>
          <p:cNvPr id="16" name="그룹 15"/>
          <p:cNvGrpSpPr/>
          <p:nvPr/>
        </p:nvGrpSpPr>
        <p:grpSpPr>
          <a:xfrm>
            <a:off x="2249869" y="2466077"/>
            <a:ext cx="7270232" cy="2048955"/>
            <a:chOff x="1761047" y="2115697"/>
            <a:chExt cx="7270232" cy="2048955"/>
          </a:xfrm>
        </p:grpSpPr>
        <p:sp>
          <p:nvSpPr>
            <p:cNvPr id="7" name="TextBox 6"/>
            <p:cNvSpPr txBox="1"/>
            <p:nvPr/>
          </p:nvSpPr>
          <p:spPr>
            <a:xfrm>
              <a:off x="3725018" y="2256438"/>
              <a:ext cx="530626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8000" dirty="0" smtClean="0">
                  <a:solidFill>
                    <a:srgbClr val="FCEE2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LET IT GO</a:t>
              </a:r>
              <a:endParaRPr lang="ko-KR" altLang="en-US" sz="8000" dirty="0">
                <a:solidFill>
                  <a:srgbClr val="FCEE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8997" y="3579877"/>
              <a:ext cx="30689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레고 통합 플랫폼</a:t>
              </a:r>
              <a:endPara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761047" y="2115697"/>
              <a:ext cx="1763989" cy="1464180"/>
              <a:chOff x="3230041" y="2597845"/>
              <a:chExt cx="1213779" cy="1007484"/>
            </a:xfrm>
          </p:grpSpPr>
          <p:pic>
            <p:nvPicPr>
              <p:cNvPr id="11" name="Picture 2" descr="Giant LEGO Brick Storage Box - Small - Yellow - Giant LEGO Storage ...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7600" b="93400" l="2000" r="9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5604" y="2696079"/>
                <a:ext cx="668216" cy="668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 descr="Ladrillo de Almacenamiento Lego Mini 4 Varios Colores Pequeño ...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77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0041" y="2597845"/>
                <a:ext cx="1007484" cy="1007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LEGO Storage 4 Knob Brick - 1 Drawer (Bright Red) Toys | TheHut.com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827" b="91633" l="1330" r="95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4447" y="2982960"/>
                <a:ext cx="544958" cy="545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8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설계도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1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080001" y="2690969"/>
            <a:ext cx="2031999" cy="2796749"/>
            <a:chOff x="4796029" y="3052267"/>
            <a:chExt cx="1569131" cy="21596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t="37713" r="58596"/>
            <a:stretch/>
          </p:blipFill>
          <p:spPr>
            <a:xfrm>
              <a:off x="4796029" y="3052267"/>
              <a:ext cx="1569130" cy="215967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5944246" y="3052267"/>
              <a:ext cx="420914" cy="8956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1804196">
            <a:off x="6332833" y="1530907"/>
            <a:ext cx="1013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icrosoft Himalaya" panose="01010100010101010101" pitchFamily="2" charset="0"/>
              </a:rPr>
              <a:t>?</a:t>
            </a:r>
            <a:endParaRPr lang="ko-KR" alt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설계도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1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2052" name="Picture 4" descr="Question Icon of Glyph style - Available in SVG, PNG, EPS, AI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885" y="1949016"/>
            <a:ext cx="3487511" cy="348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699065" y="2556528"/>
            <a:ext cx="360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3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WHY?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01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1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17" name="그림 1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64208" y="1986036"/>
            <a:ext cx="3600000" cy="2880000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rcRect l="12810" r="17221"/>
          <a:stretch/>
        </p:blipFill>
        <p:spPr>
          <a:xfrm>
            <a:off x="6545370" y="1986036"/>
            <a:ext cx="4145340" cy="28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2706" y="5044440"/>
            <a:ext cx="352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Let It Go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등록된 사진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79601" y="5044441"/>
            <a:ext cx="307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김레고가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제작한 실물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9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WHY?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01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1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74" y="992772"/>
            <a:ext cx="89776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5354" y="2347777"/>
            <a:ext cx="3600000" cy="2880000"/>
          </a:xfrm>
          <a:prstGeom prst="rect">
            <a:avLst/>
          </a:prstGeom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부품 관리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1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12" name="Picture 2" descr="https://mblogthumb-phinf.pstatic.net/MjAxNzA1MjJfMTAy/MDAxNDk1NDMwMjU1NTM0.OjEEfdzH5Vk3ZAYW8sItCjExVtffoXpLVxmM-IuJy9sg.ySO2ozeOU6jrRYXWLhTOWzYbPe5_bn1uuyZJnu7E1ZYg.JPEG.pcmola/se3_image_1626857961.jpg?type=w80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23430" r="2677" b="10105"/>
          <a:stretch/>
        </p:blipFill>
        <p:spPr bwMode="auto">
          <a:xfrm>
            <a:off x="531021" y="2096078"/>
            <a:ext cx="5724246" cy="319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6672649" y="3289296"/>
            <a:ext cx="1334530" cy="806949"/>
          </a:xfrm>
          <a:prstGeom prst="rightArrow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71964" y="5362622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김레고의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레고 박스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64403" y="2096078"/>
            <a:ext cx="1013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icrosoft Himalaya" panose="01010100010101010101" pitchFamily="2" charset="0"/>
              </a:rPr>
              <a:t>?</a:t>
            </a:r>
            <a:endParaRPr lang="ko-KR" altLang="en-US" sz="9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24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277992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부품 관리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1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4748" y="1224504"/>
            <a:ext cx="4831080" cy="4831080"/>
          </a:xfrm>
          <a:prstGeom prst="rect">
            <a:avLst/>
          </a:prstGeom>
        </p:spPr>
      </p:pic>
      <p:sp>
        <p:nvSpPr>
          <p:cNvPr id="4" name="모서리가 둥근 사각형 설명선 3"/>
          <p:cNvSpPr/>
          <p:nvPr/>
        </p:nvSpPr>
        <p:spPr>
          <a:xfrm>
            <a:off x="7559040" y="2011680"/>
            <a:ext cx="3125947" cy="2407920"/>
          </a:xfrm>
          <a:prstGeom prst="wedgeRoundRectCallout">
            <a:avLst>
              <a:gd name="adj1" fmla="val -71049"/>
              <a:gd name="adj2" fmla="val -21769"/>
              <a:gd name="adj3" fmla="val 16667"/>
            </a:avLst>
          </a:prstGeom>
          <a:solidFill>
            <a:schemeClr val="bg1"/>
          </a:solidFill>
          <a:ln w="3810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혹시</a:t>
            </a:r>
            <a:endParaRPr lang="en-US" altLang="ko-KR" sz="2800" dirty="0" smtClean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 기억</a:t>
            </a:r>
            <a:r>
              <a:rPr lang="en-US" altLang="ko-KR" sz="2800" dirty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하시나요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559040" y="2011680"/>
            <a:ext cx="3125947" cy="2407920"/>
          </a:xfrm>
          <a:prstGeom prst="wedgeRoundRectCallout">
            <a:avLst>
              <a:gd name="adj1" fmla="val -71049"/>
              <a:gd name="adj2" fmla="val -21769"/>
              <a:gd name="adj3" fmla="val 16667"/>
            </a:avLst>
          </a:prstGeom>
          <a:solidFill>
            <a:schemeClr val="bg1"/>
          </a:solidFill>
          <a:ln w="3810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나는</a:t>
            </a:r>
            <a:endParaRPr lang="en-US" altLang="ko-KR" sz="2800" dirty="0" smtClean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LEGO MASTER</a:t>
            </a:r>
          </a:p>
        </p:txBody>
      </p:sp>
    </p:spTree>
    <p:extLst>
      <p:ext uri="{BB962C8B-B14F-4D97-AF65-F5344CB8AC3E}">
        <p14:creationId xmlns:p14="http://schemas.microsoft.com/office/powerpoint/2010/main" val="263413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레마편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9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2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277992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부품 관리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1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29" y="992772"/>
            <a:ext cx="685834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SNS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1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23365" y="3364421"/>
            <a:ext cx="2308235" cy="3035315"/>
            <a:chOff x="1023365" y="3364421"/>
            <a:chExt cx="2308235" cy="3035315"/>
          </a:xfrm>
        </p:grpSpPr>
        <p:pic>
          <p:nvPicPr>
            <p:cNvPr id="25" name="Picture 2" descr="Download Free png Imagination, imaginative, imagine icon - DLPNG.com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6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4" t="21030" r="23931" b="39090"/>
            <a:stretch/>
          </p:blipFill>
          <p:spPr bwMode="auto">
            <a:xfrm>
              <a:off x="1055835" y="3662463"/>
              <a:ext cx="2185734" cy="273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2780057" y="3641543"/>
              <a:ext cx="551543" cy="1247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23365" y="3609735"/>
              <a:ext cx="551543" cy="1361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20009825" flipV="1">
              <a:off x="1495776" y="3489865"/>
              <a:ext cx="1030892" cy="365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10961053" flipV="1">
              <a:off x="1759197" y="3496579"/>
              <a:ext cx="1030892" cy="365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13782849" flipV="1">
              <a:off x="2126075" y="3696896"/>
              <a:ext cx="1030892" cy="365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구름 모양 설명선 1"/>
          <p:cNvSpPr/>
          <p:nvPr/>
        </p:nvSpPr>
        <p:spPr>
          <a:xfrm>
            <a:off x="3719886" y="1204685"/>
            <a:ext cx="8284816" cy="5195051"/>
          </a:xfrm>
          <a:prstGeom prst="cloudCallout">
            <a:avLst>
              <a:gd name="adj1" fmla="val -60912"/>
              <a:gd name="adj2" fmla="val 10746"/>
            </a:avLst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368044" y="3393720"/>
            <a:ext cx="2008037" cy="1989319"/>
          </a:xfrm>
          <a:prstGeom prst="rect">
            <a:avLst/>
          </a:prstGeom>
          <a:ln>
            <a:noFill/>
          </a:ln>
        </p:spPr>
      </p:pic>
      <p:sp>
        <p:nvSpPr>
          <p:cNvPr id="3" name="구름 모양 설명선 2"/>
          <p:cNvSpPr/>
          <p:nvPr/>
        </p:nvSpPr>
        <p:spPr>
          <a:xfrm>
            <a:off x="8132220" y="2338311"/>
            <a:ext cx="2826066" cy="922210"/>
          </a:xfrm>
          <a:prstGeom prst="cloudCallout">
            <a:avLst>
              <a:gd name="adj1" fmla="val 111"/>
              <a:gd name="adj2" fmla="val 7403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대단한데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1600" dirty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62681" y="2521923"/>
            <a:ext cx="1135062" cy="2908471"/>
            <a:chOff x="1443208" y="1550283"/>
            <a:chExt cx="2034934" cy="4210685"/>
          </a:xfrm>
        </p:grpSpPr>
        <p:pic>
          <p:nvPicPr>
            <p:cNvPr id="12" name="Picture 4" descr="Attitude, boast, boastful, brag, bullshit, cocky, proud icon"/>
            <p:cNvPicPr>
              <a:picLocks noChangeAspect="1" noChangeArrowheads="1"/>
            </p:cNvPicPr>
            <p:nvPr/>
          </p:nvPicPr>
          <p:blipFill rotWithShape="1"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1" r="35698"/>
            <a:stretch/>
          </p:blipFill>
          <p:spPr bwMode="auto">
            <a:xfrm>
              <a:off x="1455163" y="2380343"/>
              <a:ext cx="2022979" cy="338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Attitude, boast, boastful, brag, bullshit, cocky, proud icon"/>
            <p:cNvPicPr>
              <a:picLocks noChangeAspect="1" noChangeArrowheads="1"/>
            </p:cNvPicPr>
            <p:nvPr/>
          </p:nvPicPr>
          <p:blipFill rotWithShape="1"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45" t="-930" r="44676" b="80201"/>
            <a:stretch/>
          </p:blipFill>
          <p:spPr bwMode="auto">
            <a:xfrm rot="17609765">
              <a:off x="1329749" y="1738804"/>
              <a:ext cx="1059542" cy="83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320420" y="1736410"/>
              <a:ext cx="841052" cy="406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994163" y="1767608"/>
              <a:ext cx="841052" cy="406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2220650" y="1910421"/>
              <a:ext cx="841052" cy="406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형 설명선 5"/>
          <p:cNvSpPr/>
          <p:nvPr/>
        </p:nvSpPr>
        <p:spPr>
          <a:xfrm>
            <a:off x="6198028" y="2097157"/>
            <a:ext cx="1576516" cy="939426"/>
          </a:xfrm>
          <a:prstGeom prst="wedgeEllipseCallout">
            <a:avLst>
              <a:gd name="adj1" fmla="val -63523"/>
              <a:gd name="adj2" fmla="val 60366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이것 좀</a:t>
            </a:r>
            <a:endParaRPr lang="en-US" altLang="ko-KR" sz="2000" dirty="0" smtClean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보세요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600" dirty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Users group free vector icons designed by Freepik (com imagens ...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035" y="3436926"/>
            <a:ext cx="1609779" cy="199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0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WHY?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01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3080" name="Picture 8" descr="Office Worker Outline Free People Icons Svg Psd Png - Man At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174" y="2031898"/>
            <a:ext cx="4086954" cy="315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liss, Community, Fun, Happy, Joy, Peopl #1881709 - PNG Images - PNGio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" y="1576876"/>
            <a:ext cx="4185404" cy="394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ego Superman illustration, Lego Batman 2: DC Super Heroes Lego Superman, superhero transparent background PNG clipart thumbnai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353" y="5895724"/>
            <a:ext cx="1025042" cy="15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49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SNS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1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97" y="938465"/>
            <a:ext cx="5238206" cy="5508614"/>
          </a:xfrm>
          <a:prstGeom prst="rect">
            <a:avLst/>
          </a:prstGeom>
        </p:spPr>
      </p:pic>
      <p:pic>
        <p:nvPicPr>
          <p:cNvPr id="15" name="Picture 6" descr="Heart icon symbol of love wedding and saint Vector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" t="10759" r="6565" b="17505"/>
          <a:stretch/>
        </p:blipFill>
        <p:spPr bwMode="auto">
          <a:xfrm>
            <a:off x="1704689" y="1792103"/>
            <a:ext cx="1876445" cy="17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White heart Icons - Free Download, PNG and SV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70" y="1334616"/>
            <a:ext cx="2189077" cy="261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형 설명선 16"/>
          <p:cNvSpPr/>
          <p:nvPr/>
        </p:nvSpPr>
        <p:spPr>
          <a:xfrm>
            <a:off x="1789068" y="3732116"/>
            <a:ext cx="1553227" cy="1494188"/>
          </a:xfrm>
          <a:prstGeom prst="wedgeEllipseCallout">
            <a:avLst/>
          </a:prstGeom>
          <a:solidFill>
            <a:srgbClr val="63D4F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형 설명선 17"/>
          <p:cNvSpPr/>
          <p:nvPr/>
        </p:nvSpPr>
        <p:spPr>
          <a:xfrm>
            <a:off x="1804170" y="3732116"/>
            <a:ext cx="1553227" cy="1494188"/>
          </a:xfrm>
          <a:prstGeom prst="wedgeEllipseCallou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/>
          <p:cNvSpPr/>
          <p:nvPr/>
        </p:nvSpPr>
        <p:spPr>
          <a:xfrm>
            <a:off x="8710137" y="2054757"/>
            <a:ext cx="2026920" cy="960120"/>
          </a:xfrm>
          <a:prstGeom prst="flowChartAlternate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팔로우</a:t>
            </a:r>
            <a:endParaRPr lang="ko-KR" altLang="en-US" dirty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순서도: 대체 처리 24"/>
          <p:cNvSpPr/>
          <p:nvPr/>
        </p:nvSpPr>
        <p:spPr>
          <a:xfrm>
            <a:off x="8715103" y="2054757"/>
            <a:ext cx="2026920" cy="960120"/>
          </a:xfrm>
          <a:prstGeom prst="flowChartAlternateProcess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팔로우</a:t>
            </a:r>
            <a:endParaRPr lang="ko-KR" altLang="en-US" dirty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71150" y="3721800"/>
            <a:ext cx="1292150" cy="1607541"/>
            <a:chOff x="8849117" y="4309012"/>
            <a:chExt cx="1292150" cy="1607541"/>
          </a:xfrm>
        </p:grpSpPr>
        <p:sp>
          <p:nvSpPr>
            <p:cNvPr id="22" name="직사각형 21"/>
            <p:cNvSpPr/>
            <p:nvPr/>
          </p:nvSpPr>
          <p:spPr>
            <a:xfrm rot="2717864">
              <a:off x="9662116" y="5437401"/>
              <a:ext cx="828196" cy="130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8849117" y="4309012"/>
              <a:ext cx="1163218" cy="115160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56636" y="3721800"/>
            <a:ext cx="1292150" cy="1607541"/>
            <a:chOff x="8849117" y="4309012"/>
            <a:chExt cx="1292150" cy="1607541"/>
          </a:xfrm>
        </p:grpSpPr>
        <p:sp>
          <p:nvSpPr>
            <p:cNvPr id="34" name="직사각형 33"/>
            <p:cNvSpPr/>
            <p:nvPr/>
          </p:nvSpPr>
          <p:spPr>
            <a:xfrm rot="2717864">
              <a:off x="9662116" y="5437401"/>
              <a:ext cx="828196" cy="130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8849117" y="4309012"/>
              <a:ext cx="1163218" cy="1151606"/>
            </a:xfrm>
            <a:prstGeom prst="ellipse">
              <a:avLst/>
            </a:prstGeom>
            <a:solidFill>
              <a:srgbClr val="B8E8FA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4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8" grpId="0" animBg="1"/>
      <p:bldP spid="19" grpId="0" animBg="1"/>
      <p:bldP spid="25" grpId="0" animBg="1"/>
      <p:bldP spid="25" grpId="1" animBg="1"/>
      <p:bldP spid="25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1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21" name="Picture 4" descr="Confused, decision making, despaired, indecisive, person, question ..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110"/>
          <a:stretch/>
        </p:blipFill>
        <p:spPr bwMode="auto">
          <a:xfrm>
            <a:off x="1021427" y="3319401"/>
            <a:ext cx="4876800" cy="33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4392" y="1640202"/>
            <a:ext cx="6080985" cy="4320000"/>
          </a:xfrm>
          <a:prstGeom prst="rect">
            <a:avLst/>
          </a:prstGeom>
        </p:spPr>
      </p:pic>
      <p:sp>
        <p:nvSpPr>
          <p:cNvPr id="25" name="구름 모양 설명선 24"/>
          <p:cNvSpPr/>
          <p:nvPr/>
        </p:nvSpPr>
        <p:spPr>
          <a:xfrm>
            <a:off x="876678" y="1416213"/>
            <a:ext cx="2720050" cy="1630492"/>
          </a:xfrm>
          <a:prstGeom prst="cloudCallout">
            <a:avLst>
              <a:gd name="adj1" fmla="val 32359"/>
              <a:gd name="adj2" fmla="val 690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끌리는 작품이</a:t>
            </a:r>
            <a:endParaRPr lang="en-US" altLang="ko-KR" sz="20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....</a:t>
            </a:r>
            <a:endParaRPr lang="ko-KR" altLang="en-US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64784" y="81023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4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168705" y="1809171"/>
            <a:ext cx="9854592" cy="3361442"/>
            <a:chOff x="1168705" y="1809171"/>
            <a:chExt cx="9854592" cy="3361442"/>
          </a:xfrm>
        </p:grpSpPr>
        <p:grpSp>
          <p:nvGrpSpPr>
            <p:cNvPr id="2" name="그룹 1"/>
            <p:cNvGrpSpPr/>
            <p:nvPr/>
          </p:nvGrpSpPr>
          <p:grpSpPr>
            <a:xfrm>
              <a:off x="1168705" y="2858937"/>
              <a:ext cx="9854592" cy="2311676"/>
              <a:chOff x="1168704" y="2673008"/>
              <a:chExt cx="9854592" cy="2311676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/>
              <a:srcRect t="24045"/>
              <a:stretch/>
            </p:blipFill>
            <p:spPr>
              <a:xfrm>
                <a:off x="1168705" y="2792627"/>
                <a:ext cx="9854591" cy="2192057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6"/>
              <a:srcRect b="93714"/>
              <a:stretch/>
            </p:blipFill>
            <p:spPr>
              <a:xfrm>
                <a:off x="1168704" y="2673008"/>
                <a:ext cx="9854591" cy="181404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3294868" y="1809171"/>
              <a:ext cx="56022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이런 작품은 어떠세요</a:t>
              </a:r>
              <a:r>
                <a:rPr lang="en-US" altLang="ko-KR" sz="4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27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1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13" name="Picture 6" descr="Television, tv, watch, watching icon"/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501" y="2634276"/>
            <a:ext cx="5073000" cy="320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l="25463" t="24045" r="25710"/>
          <a:stretch/>
        </p:blipFill>
        <p:spPr>
          <a:xfrm>
            <a:off x="5812519" y="2705895"/>
            <a:ext cx="2228394" cy="1223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99796" y="1287056"/>
            <a:ext cx="4644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 smtClean="0">
                <a:latin typeface="Arial Rounded MT Bold" panose="020F0704030504030204" pitchFamily="34" charset="0"/>
                <a:ea typeface="배달의민족 도현" panose="020B0600000101010101" pitchFamily="50" charset="-127"/>
              </a:rPr>
              <a:t>!</a:t>
            </a:r>
            <a:endParaRPr lang="ko-KR" altLang="en-US" sz="3200" dirty="0">
              <a:latin typeface="Arial Rounded MT Bold" panose="020F0704030504030204" pitchFamily="34" charset="0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3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/>
          <p:cNvSpPr/>
          <p:nvPr/>
        </p:nvSpPr>
        <p:spPr>
          <a:xfrm>
            <a:off x="3556907" y="1742416"/>
            <a:ext cx="4502150" cy="4487822"/>
          </a:xfrm>
          <a:prstGeom prst="arc">
            <a:avLst>
              <a:gd name="adj1" fmla="val 12024329"/>
              <a:gd name="adj2" fmla="val 13824814"/>
            </a:avLst>
          </a:prstGeom>
          <a:ln w="38100">
            <a:solidFill>
              <a:srgbClr val="FF0000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원호 33"/>
          <p:cNvSpPr/>
          <p:nvPr/>
        </p:nvSpPr>
        <p:spPr>
          <a:xfrm>
            <a:off x="3556907" y="1758359"/>
            <a:ext cx="4502150" cy="4487822"/>
          </a:xfrm>
          <a:prstGeom prst="arc">
            <a:avLst>
              <a:gd name="adj1" fmla="val 3898005"/>
              <a:gd name="adj2" fmla="val 6674606"/>
            </a:avLst>
          </a:prstGeom>
          <a:ln w="38100">
            <a:solidFill>
              <a:srgbClr val="FF0000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5" name="원호 34"/>
          <p:cNvSpPr/>
          <p:nvPr/>
        </p:nvSpPr>
        <p:spPr>
          <a:xfrm>
            <a:off x="3556907" y="1742416"/>
            <a:ext cx="4502150" cy="4487822"/>
          </a:xfrm>
          <a:prstGeom prst="arc">
            <a:avLst>
              <a:gd name="adj1" fmla="val 18819993"/>
              <a:gd name="adj2" fmla="val 20524889"/>
            </a:avLst>
          </a:prstGeom>
          <a:ln w="38100">
            <a:solidFill>
              <a:srgbClr val="FF0000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160492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정리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02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37" name="Picture 2" descr="Lego Batman, Batman Lego Minifigures The Lego Movie Coupon, lego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7" y="5916553"/>
            <a:ext cx="1319715" cy="12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438" y="880568"/>
            <a:ext cx="2705988" cy="2707200"/>
          </a:xfrm>
          <a:prstGeom prst="ellipse">
            <a:avLst/>
          </a:prstGeom>
          <a:ln>
            <a:solidFill>
              <a:srgbClr val="FFFF00"/>
            </a:solidFill>
          </a:ln>
        </p:spPr>
      </p:pic>
      <p:pic>
        <p:nvPicPr>
          <p:cNvPr id="20" name="그림 19"/>
          <p:cNvPicPr>
            <a:picLocks/>
          </p:cNvPicPr>
          <p:nvPr/>
        </p:nvPicPr>
        <p:blipFill rotWithShape="1">
          <a:blip r:embed="rId6"/>
          <a:srcRect l="26317" r="26276"/>
          <a:stretch/>
        </p:blipFill>
        <p:spPr>
          <a:xfrm>
            <a:off x="2802220" y="3360139"/>
            <a:ext cx="2707200" cy="2707200"/>
          </a:xfrm>
          <a:prstGeom prst="ellipse">
            <a:avLst/>
          </a:prstGeom>
          <a:ln>
            <a:solidFill>
              <a:srgbClr val="FFFF00"/>
            </a:solidFill>
          </a:ln>
        </p:spPr>
      </p:pic>
      <p:sp>
        <p:nvSpPr>
          <p:cNvPr id="6" name="타원 5"/>
          <p:cNvSpPr/>
          <p:nvPr/>
        </p:nvSpPr>
        <p:spPr>
          <a:xfrm>
            <a:off x="2802220" y="3372574"/>
            <a:ext cx="2707200" cy="2707200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</a:t>
            </a:r>
          </a:p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</a:t>
            </a:r>
            <a:endParaRPr lang="ko-KR" altLang="en-US" sz="5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559488" y="884788"/>
            <a:ext cx="2707200" cy="2707200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</a:t>
            </a:r>
            <a:endParaRPr lang="ko-KR" altLang="en-US" sz="5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2" name="그림 1"/>
          <p:cNvPicPr>
            <a:picLocks/>
          </p:cNvPicPr>
          <p:nvPr/>
        </p:nvPicPr>
        <p:blipFill rotWithShape="1">
          <a:blip r:embed="rId8"/>
          <a:srcRect l="10602" t="875" r="10100" b="24237"/>
          <a:stretch/>
        </p:blipFill>
        <p:spPr>
          <a:xfrm>
            <a:off x="6264107" y="3373536"/>
            <a:ext cx="2707200" cy="2707200"/>
          </a:xfrm>
          <a:prstGeom prst="ellipse">
            <a:avLst/>
          </a:prstGeom>
          <a:ln>
            <a:solidFill>
              <a:srgbClr val="FFFF00"/>
            </a:solidFill>
          </a:ln>
        </p:spPr>
      </p:pic>
      <p:sp>
        <p:nvSpPr>
          <p:cNvPr id="27" name="타원 26"/>
          <p:cNvSpPr/>
          <p:nvPr/>
        </p:nvSpPr>
        <p:spPr>
          <a:xfrm>
            <a:off x="6264107" y="3378066"/>
            <a:ext cx="2707200" cy="2707200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</a:t>
            </a:r>
          </a:p>
          <a:p>
            <a:pPr algn="ctr"/>
            <a:r>
              <a:rPr lang="en-US" altLang="ko-KR" sz="50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IoT</a:t>
            </a:r>
            <a:endParaRPr lang="en-US" altLang="ko-KR" sz="50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12588" y="4359796"/>
            <a:ext cx="4001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bject Detection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Object Recognition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609" y="4359796"/>
            <a:ext cx="2317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K-Means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KNN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" y="-56426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767829" y="2062203"/>
            <a:ext cx="8656344" cy="2617579"/>
            <a:chOff x="897368" y="1574542"/>
            <a:chExt cx="9130446" cy="2760942"/>
          </a:xfrm>
        </p:grpSpPr>
        <p:grpSp>
          <p:nvGrpSpPr>
            <p:cNvPr id="26" name="그룹 25"/>
            <p:cNvGrpSpPr/>
            <p:nvPr/>
          </p:nvGrpSpPr>
          <p:grpSpPr>
            <a:xfrm>
              <a:off x="897368" y="1611540"/>
              <a:ext cx="4038808" cy="2712604"/>
              <a:chOff x="2051126" y="3182815"/>
              <a:chExt cx="2160000" cy="1450731"/>
            </a:xfrm>
            <a:solidFill>
              <a:srgbClr val="FFCC00"/>
            </a:solidFill>
          </p:grpSpPr>
          <p:sp>
            <p:nvSpPr>
              <p:cNvPr id="47" name="직사각형 46"/>
              <p:cNvSpPr/>
              <p:nvPr/>
            </p:nvSpPr>
            <p:spPr>
              <a:xfrm>
                <a:off x="2051126" y="3385038"/>
                <a:ext cx="2160000" cy="12485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0" dirty="0" smtClean="0">
                    <a:solidFill>
                      <a:srgbClr val="FF0000"/>
                    </a:solidFill>
                    <a:latin typeface="Cooper Black" panose="0208090404030B020404" pitchFamily="18" charset="0"/>
                  </a:rPr>
                  <a:t>LE</a:t>
                </a:r>
                <a:endParaRPr lang="ko-KR" altLang="en-US" sz="12000" dirty="0">
                  <a:solidFill>
                    <a:srgbClr val="FF0000"/>
                  </a:solidFill>
                  <a:latin typeface="Cooper Black" panose="0208090404030B020404" pitchFamily="18" charset="0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286001" y="3182815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292718" y="3182815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5989006" y="1622880"/>
              <a:ext cx="4038808" cy="2712604"/>
              <a:chOff x="4655001" y="3168161"/>
              <a:chExt cx="2160000" cy="1450731"/>
            </a:xfrm>
            <a:solidFill>
              <a:srgbClr val="FF0000"/>
            </a:solidFill>
          </p:grpSpPr>
          <p:sp>
            <p:nvSpPr>
              <p:cNvPr id="44" name="직사각형 43"/>
              <p:cNvSpPr/>
              <p:nvPr/>
            </p:nvSpPr>
            <p:spPr>
              <a:xfrm>
                <a:off x="4655001" y="3370384"/>
                <a:ext cx="2160000" cy="12485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0" dirty="0" smtClean="0">
                    <a:solidFill>
                      <a:srgbClr val="FFC000"/>
                    </a:solidFill>
                    <a:latin typeface="Cooper Black" panose="0208090404030B020404" pitchFamily="18" charset="0"/>
                  </a:rPr>
                  <a:t>GO</a:t>
                </a:r>
                <a:endParaRPr lang="ko-KR" altLang="en-US" sz="12000" dirty="0">
                  <a:solidFill>
                    <a:srgbClr val="FFC000"/>
                  </a:solidFill>
                  <a:latin typeface="Cooper Black" panose="0208090404030B020404" pitchFamily="18" charset="0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866019" y="3168161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5884444" y="3168161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4407532" y="2690930"/>
              <a:ext cx="2069688" cy="1633214"/>
              <a:chOff x="4317024" y="3973099"/>
              <a:chExt cx="1106892" cy="873461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317024" y="4160701"/>
                <a:ext cx="1106892" cy="68585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0" dirty="0" smtClean="0">
                    <a:latin typeface="Cooper Black" panose="0208090404030B020404" pitchFamily="18" charset="0"/>
                  </a:rPr>
                  <a:t>It</a:t>
                </a:r>
                <a:endParaRPr lang="ko-KR" altLang="en-US" sz="8000" dirty="0">
                  <a:latin typeface="Cooper Black" panose="0208090404030B020404" pitchFamily="18" charset="0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439175" y="3973099"/>
                <a:ext cx="357028" cy="3752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900" dirty="0">
                  <a:latin typeface="Cooper Black" panose="0208090404030B020404" pitchFamily="18" charset="0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982648" y="3973099"/>
                <a:ext cx="360331" cy="3752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900" dirty="0">
                  <a:latin typeface="Cooper Black" panose="0208090404030B020404" pitchFamily="18" charset="0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 rot="20090125">
              <a:off x="3818468" y="1574542"/>
              <a:ext cx="7814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 smtClean="0">
                  <a:solidFill>
                    <a:srgbClr val="FF0000"/>
                  </a:solidFill>
                  <a:latin typeface="Cooper Black" panose="0208090404030B020404" pitchFamily="18" charset="0"/>
                </a:rPr>
                <a:t>t</a:t>
              </a:r>
              <a:endParaRPr lang="ko-KR" altLang="en-US" sz="8000" dirty="0">
                <a:solidFill>
                  <a:srgbClr val="FF000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59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27" grpId="0" animBg="1"/>
      <p:bldP spid="3" grpId="0"/>
      <p:bldP spid="5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4784" y="81023"/>
            <a:ext cx="82586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03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Lego Batman The Joker mini fig, Joker Batman Lego Super Heroes Lego minifigure, joker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6333" y1="47856" x2="25333" y2="41986"/>
                        <a14:foregroundMark x1="21000" y1="55530" x2="40667" y2="51467"/>
                        <a14:foregroundMark x1="31667" y1="48081" x2="33000" y2="50790"/>
                        <a14:foregroundMark x1="30667" y1="46501" x2="30667" y2="46501"/>
                        <a14:foregroundMark x1="7667" y1="59819" x2="15667" y2="61851"/>
                        <a14:foregroundMark x1="13333" y1="59142" x2="12333" y2="56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114" y="5434797"/>
            <a:ext cx="1312604" cy="193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863996" y="2619580"/>
            <a:ext cx="8464009" cy="2146384"/>
          </a:xfrm>
          <a:prstGeom prst="roundRect">
            <a:avLst/>
          </a:prstGeom>
          <a:solidFill>
            <a:srgbClr val="FFFF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Enjoy</a:t>
            </a:r>
          </a:p>
          <a:p>
            <a:pPr algn="ctr"/>
            <a:r>
              <a:rPr lang="en-US" altLang="ko-KR" sz="7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Demonstration</a:t>
            </a:r>
            <a:endParaRPr lang="ko-KR" altLang="en-US" sz="70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4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레고레마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200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2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4784" y="81023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 성장할 것인가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03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Lego Batman The Joker mini fig, Joker Batman Lego Super Heroes Lego minifigure, joker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6333" y1="47856" x2="25333" y2="41986"/>
                        <a14:foregroundMark x1="21000" y1="55530" x2="40667" y2="51467"/>
                        <a14:foregroundMark x1="31667" y1="48081" x2="33000" y2="50790"/>
                        <a14:foregroundMark x1="30667" y1="46501" x2="30667" y2="46501"/>
                        <a14:foregroundMark x1="7667" y1="59819" x2="15667" y2="61851"/>
                        <a14:foregroundMark x1="13333" y1="59142" x2="12333" y2="56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114" y="5434797"/>
            <a:ext cx="1312604" cy="193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169176" y="962731"/>
            <a:ext cx="1625190" cy="955690"/>
            <a:chOff x="2610853" y="2815390"/>
            <a:chExt cx="2225842" cy="1612231"/>
          </a:xfrm>
          <a:solidFill>
            <a:srgbClr val="FCEE20"/>
          </a:solidFill>
        </p:grpSpPr>
        <p:sp>
          <p:nvSpPr>
            <p:cNvPr id="2" name="직사각형 1"/>
            <p:cNvSpPr/>
            <p:nvPr/>
          </p:nvSpPr>
          <p:spPr>
            <a:xfrm>
              <a:off x="2610853" y="3212432"/>
              <a:ext cx="2225842" cy="12151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현 주소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851485" y="2825412"/>
              <a:ext cx="697832" cy="397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934326" y="2815390"/>
              <a:ext cx="697832" cy="397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198204" y="1945836"/>
            <a:ext cx="9734362" cy="4294374"/>
          </a:xfrm>
          <a:prstGeom prst="rect">
            <a:avLst/>
          </a:prstGeom>
          <a:noFill/>
          <a:ln w="57150">
            <a:solidFill>
              <a:srgbClr val="FCE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909841" y="3136887"/>
            <a:ext cx="1260000" cy="1766498"/>
            <a:chOff x="4466605" y="3106024"/>
            <a:chExt cx="1260000" cy="1766498"/>
          </a:xfrm>
        </p:grpSpPr>
        <p:grpSp>
          <p:nvGrpSpPr>
            <p:cNvPr id="18" name="그룹 17"/>
            <p:cNvGrpSpPr/>
            <p:nvPr/>
          </p:nvGrpSpPr>
          <p:grpSpPr>
            <a:xfrm>
              <a:off x="4466605" y="3106024"/>
              <a:ext cx="1260000" cy="1260000"/>
              <a:chOff x="7888406" y="2620370"/>
              <a:chExt cx="1637731" cy="163773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7888406" y="2620370"/>
                <a:ext cx="1637731" cy="1637731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형 설명선 16"/>
              <p:cNvSpPr/>
              <p:nvPr/>
            </p:nvSpPr>
            <p:spPr>
              <a:xfrm>
                <a:off x="8096176" y="2975211"/>
                <a:ext cx="1222190" cy="928047"/>
              </a:xfrm>
              <a:prstGeom prst="wedgeEllipseCallou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>
                    <a:solidFill>
                      <a:sysClr val="windowText" lastClr="0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SNS</a:t>
                </a:r>
                <a:endParaRPr lang="ko-KR" altLang="en-US" sz="1200" dirty="0">
                  <a:solidFill>
                    <a:sysClr val="windowText" lastClr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7173" name="TextBox 7172"/>
            <p:cNvSpPr txBox="1"/>
            <p:nvPr/>
          </p:nvSpPr>
          <p:spPr>
            <a:xfrm>
              <a:off x="4709515" y="4472412"/>
              <a:ext cx="770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SNS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247488" y="3145622"/>
            <a:ext cx="1260000" cy="1757763"/>
            <a:chOff x="6065385" y="3114759"/>
            <a:chExt cx="1260000" cy="1757763"/>
          </a:xfrm>
        </p:grpSpPr>
        <p:pic>
          <p:nvPicPr>
            <p:cNvPr id="1032" name="Picture 8" descr="Icono De La Caja Del Archivo De Los Ficheros Ilustración Del ...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5385" y="3114759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/>
            <p:cNvSpPr txBox="1"/>
            <p:nvPr/>
          </p:nvSpPr>
          <p:spPr>
            <a:xfrm>
              <a:off x="6234874" y="4472412"/>
              <a:ext cx="921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설계도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85135" y="3138601"/>
            <a:ext cx="1440000" cy="1764784"/>
            <a:chOff x="7664165" y="3107738"/>
            <a:chExt cx="1440000" cy="1764784"/>
          </a:xfrm>
        </p:grpSpPr>
        <p:grpSp>
          <p:nvGrpSpPr>
            <p:cNvPr id="61" name="그룹 60"/>
            <p:cNvGrpSpPr/>
            <p:nvPr/>
          </p:nvGrpSpPr>
          <p:grpSpPr>
            <a:xfrm>
              <a:off x="7664165" y="3107738"/>
              <a:ext cx="1440000" cy="1260000"/>
              <a:chOff x="7127103" y="1275858"/>
              <a:chExt cx="1905000" cy="1905000"/>
            </a:xfrm>
          </p:grpSpPr>
          <p:pic>
            <p:nvPicPr>
              <p:cNvPr id="1028" name="Picture 4" descr="Recommendation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7103" y="1275858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7289099" y="1601511"/>
                <a:ext cx="790504" cy="7896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0" name="Picture 6" descr="My Recommendation Svg Png Icon Free Download (#215986 ...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1276" y="1483264"/>
                <a:ext cx="833146" cy="822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7995838" y="4472412"/>
              <a:ext cx="7766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추천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102781" y="2964359"/>
            <a:ext cx="1335998" cy="1939026"/>
            <a:chOff x="9373495" y="2933496"/>
            <a:chExt cx="1335998" cy="1939026"/>
          </a:xfrm>
        </p:grpSpPr>
        <p:grpSp>
          <p:nvGrpSpPr>
            <p:cNvPr id="7172" name="그룹 7171"/>
            <p:cNvGrpSpPr/>
            <p:nvPr/>
          </p:nvGrpSpPr>
          <p:grpSpPr>
            <a:xfrm>
              <a:off x="9373495" y="2933496"/>
              <a:ext cx="1275552" cy="1428912"/>
              <a:chOff x="8828861" y="3931284"/>
              <a:chExt cx="1275552" cy="1428912"/>
            </a:xfrm>
          </p:grpSpPr>
          <p:pic>
            <p:nvPicPr>
              <p:cNvPr id="1026" name="Picture 2" descr="Classification, data analysis, data classification, data ...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8844413" y="4100196"/>
                <a:ext cx="1260000" cy="12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직사각형 66"/>
              <p:cNvSpPr/>
              <p:nvPr/>
            </p:nvSpPr>
            <p:spPr>
              <a:xfrm>
                <a:off x="8844413" y="3931284"/>
                <a:ext cx="613486" cy="611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8828861" y="4739987"/>
                <a:ext cx="613486" cy="611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순서도: 수행의 시작/종료 61"/>
              <p:cNvSpPr/>
              <p:nvPr/>
            </p:nvSpPr>
            <p:spPr>
              <a:xfrm>
                <a:off x="8844412" y="4798032"/>
                <a:ext cx="548507" cy="197471"/>
              </a:xfrm>
              <a:prstGeom prst="flowChartTerminator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69" name="타원 7168"/>
              <p:cNvSpPr/>
              <p:nvPr/>
            </p:nvSpPr>
            <p:spPr>
              <a:xfrm>
                <a:off x="8931676" y="4820481"/>
                <a:ext cx="149396" cy="13519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9154585" y="4820481"/>
                <a:ext cx="149396" cy="13519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9435403" y="4472412"/>
              <a:ext cx="12740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부품 관리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9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4784" y="81023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 성장할 것인가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03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Lego Batman The Joker mini fig, Joker Batman Lego Super Heroes Lego minifigure, joker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6333" y1="47856" x2="25333" y2="41986"/>
                        <a14:foregroundMark x1="21000" y1="55530" x2="40667" y2="51467"/>
                        <a14:foregroundMark x1="31667" y1="48081" x2="33000" y2="50790"/>
                        <a14:foregroundMark x1="30667" y1="46501" x2="30667" y2="46501"/>
                        <a14:foregroundMark x1="7667" y1="59819" x2="15667" y2="61851"/>
                        <a14:foregroundMark x1="13333" y1="59142" x2="12333" y2="56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114" y="5434797"/>
            <a:ext cx="1312604" cy="193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8472480" y="3067686"/>
            <a:ext cx="2119548" cy="2150852"/>
            <a:chOff x="4425812" y="2721336"/>
            <a:chExt cx="2119548" cy="2150852"/>
          </a:xfrm>
        </p:grpSpPr>
        <p:pic>
          <p:nvPicPr>
            <p:cNvPr id="2050" name="Picture 2" descr="Dollar transaction icon Royalty Free Vector Image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4" t="7310" r="4316" b="16163"/>
            <a:stretch/>
          </p:blipFill>
          <p:spPr bwMode="auto">
            <a:xfrm>
              <a:off x="4831436" y="2721336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425812" y="3979636"/>
              <a:ext cx="211954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레고 거래 시스템</a:t>
              </a:r>
              <a:endPara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C2C or B2C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891813" y="3067686"/>
            <a:ext cx="1738583" cy="2189550"/>
            <a:chOff x="6769102" y="2719755"/>
            <a:chExt cx="1738583" cy="218955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3577" y="2719755"/>
              <a:ext cx="1260000" cy="12600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769102" y="3985975"/>
              <a:ext cx="1738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어플리케이션</a:t>
              </a:r>
              <a:endPara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SNS </a:t>
              </a:r>
              <a:r>
                <a:rPr lang="ko-KR" altLang="en-US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 강화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533301" y="3067686"/>
            <a:ext cx="1713925" cy="2194871"/>
            <a:chOff x="8975902" y="2714434"/>
            <a:chExt cx="1713925" cy="2194871"/>
          </a:xfrm>
        </p:grpSpPr>
        <p:pic>
          <p:nvPicPr>
            <p:cNvPr id="2056" name="Picture 8" descr="Chat, conversation, discussion, message, online cha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719" y="2714434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8975902" y="3974434"/>
              <a:ext cx="1713925" cy="93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실시간 채팅</a:t>
              </a:r>
              <a:endPara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소통 기능 강화</a:t>
              </a:r>
              <a:endPara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274983" y="3067686"/>
            <a:ext cx="1552911" cy="2588122"/>
            <a:chOff x="4802663" y="1868829"/>
            <a:chExt cx="1552911" cy="2588122"/>
          </a:xfrm>
        </p:grpSpPr>
        <p:sp>
          <p:nvSpPr>
            <p:cNvPr id="33" name="TextBox 32"/>
            <p:cNvSpPr txBox="1"/>
            <p:nvPr/>
          </p:nvSpPr>
          <p:spPr>
            <a:xfrm>
              <a:off x="4802663" y="3164289"/>
              <a:ext cx="15529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AI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고도화</a:t>
              </a:r>
              <a:endPara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레고마스터</a:t>
              </a:r>
              <a:endPara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</a:t>
              </a:r>
              <a:r>
                <a:rPr lang="ko-KR" altLang="en-US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정확도 향상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052" name="Picture 4" descr="cropped-ai-icon.png"/>
            <p:cNvPicPr>
              <a:picLocks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39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6" t="16285" r="15492" b="15857"/>
            <a:stretch/>
          </p:blipFill>
          <p:spPr bwMode="auto">
            <a:xfrm>
              <a:off x="4949118" y="1868829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/>
          <p:cNvGrpSpPr/>
          <p:nvPr/>
        </p:nvGrpSpPr>
        <p:grpSpPr>
          <a:xfrm>
            <a:off x="3883499" y="960821"/>
            <a:ext cx="1623600" cy="957600"/>
            <a:chOff x="2610853" y="2815390"/>
            <a:chExt cx="2225842" cy="1612231"/>
          </a:xfrm>
          <a:solidFill>
            <a:srgbClr val="00CC00"/>
          </a:solidFill>
        </p:grpSpPr>
        <p:sp>
          <p:nvSpPr>
            <p:cNvPr id="52" name="직사각형 51"/>
            <p:cNvSpPr/>
            <p:nvPr/>
          </p:nvSpPr>
          <p:spPr>
            <a:xfrm>
              <a:off x="2610853" y="3212432"/>
              <a:ext cx="2225842" cy="1215189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 추가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851485" y="2825412"/>
              <a:ext cx="697832" cy="397042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934326" y="2815390"/>
              <a:ext cx="697832" cy="397042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169176" y="962731"/>
            <a:ext cx="1625190" cy="955690"/>
            <a:chOff x="2610853" y="2815390"/>
            <a:chExt cx="2225842" cy="1612231"/>
          </a:xfrm>
          <a:solidFill>
            <a:srgbClr val="FCEE20"/>
          </a:solidFill>
        </p:grpSpPr>
        <p:sp>
          <p:nvSpPr>
            <p:cNvPr id="56" name="직사각형 55"/>
            <p:cNvSpPr/>
            <p:nvPr/>
          </p:nvSpPr>
          <p:spPr>
            <a:xfrm>
              <a:off x="2610853" y="3212432"/>
              <a:ext cx="2225842" cy="12151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현 주소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51485" y="2825412"/>
              <a:ext cx="697832" cy="397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34326" y="2815390"/>
              <a:ext cx="697832" cy="397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198204" y="1945836"/>
            <a:ext cx="9734362" cy="4294374"/>
          </a:xfrm>
          <a:prstGeom prst="rect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62" name="오른쪽 화살표 61"/>
          <p:cNvSpPr/>
          <p:nvPr/>
        </p:nvSpPr>
        <p:spPr>
          <a:xfrm>
            <a:off x="1599632" y="2691753"/>
            <a:ext cx="8733602" cy="232229"/>
          </a:xfrm>
          <a:prstGeom prst="rightArrow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1571207" y="2687777"/>
            <a:ext cx="4176117" cy="2434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923132" y="2239812"/>
            <a:ext cx="147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단기 계획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405837" y="2239812"/>
            <a:ext cx="147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장기 계획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1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4784" y="81023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 성장할 것인가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03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Lego Batman The Joker mini fig, Joker Batman Lego Super Heroes Lego minifigure, joker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6333" y1="47856" x2="25333" y2="41986"/>
                        <a14:foregroundMark x1="21000" y1="55530" x2="40667" y2="51467"/>
                        <a14:foregroundMark x1="31667" y1="48081" x2="33000" y2="50790"/>
                        <a14:foregroundMark x1="30667" y1="46501" x2="30667" y2="46501"/>
                        <a14:foregroundMark x1="7667" y1="59819" x2="15667" y2="61851"/>
                        <a14:foregroundMark x1="13333" y1="59142" x2="12333" y2="56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114" y="5434797"/>
            <a:ext cx="1312604" cy="193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290149" y="3044601"/>
            <a:ext cx="1647762" cy="2119994"/>
            <a:chOff x="4448962" y="2870237"/>
            <a:chExt cx="1647762" cy="2119994"/>
          </a:xfrm>
        </p:grpSpPr>
        <p:pic>
          <p:nvPicPr>
            <p:cNvPr id="3090" name="Picture 18" descr="Payment With Money, Buying Or Purchase Of Goods Flat Icon For ...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5" t="4540" r="8578" b="2322"/>
            <a:stretch/>
          </p:blipFill>
          <p:spPr bwMode="auto">
            <a:xfrm>
              <a:off x="4642843" y="287023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4448962" y="4066901"/>
              <a:ext cx="16477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판매 및 대여</a:t>
              </a:r>
              <a:endPara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레고 마스터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920168" y="3044601"/>
            <a:ext cx="1746034" cy="2119994"/>
            <a:chOff x="5280233" y="3074690"/>
            <a:chExt cx="1746034" cy="2119994"/>
          </a:xfrm>
        </p:grpSpPr>
        <p:pic>
          <p:nvPicPr>
            <p:cNvPr id="3078" name="Picture 6" descr="Ads Icon #342595 - Free Icons Library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250" y="3074690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280233" y="4271354"/>
              <a:ext cx="17460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광고</a:t>
              </a:r>
              <a:endPara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구글 </a:t>
              </a:r>
              <a:r>
                <a:rPr lang="en-US" altLang="ko-KR" sz="1600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Adsense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596232" y="960821"/>
            <a:ext cx="1623600" cy="957600"/>
            <a:chOff x="2610853" y="2815390"/>
            <a:chExt cx="2225842" cy="1612232"/>
          </a:xfrm>
          <a:solidFill>
            <a:srgbClr val="FF0000"/>
          </a:solidFill>
        </p:grpSpPr>
        <p:sp>
          <p:nvSpPr>
            <p:cNvPr id="65" name="직사각형 64"/>
            <p:cNvSpPr/>
            <p:nvPr/>
          </p:nvSpPr>
          <p:spPr>
            <a:xfrm>
              <a:off x="2610853" y="3212433"/>
              <a:ext cx="2225842" cy="12151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수익 모델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851485" y="2825412"/>
              <a:ext cx="697832" cy="39704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934326" y="2815390"/>
              <a:ext cx="697832" cy="39704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883499" y="960821"/>
            <a:ext cx="1623600" cy="957600"/>
            <a:chOff x="2610853" y="2815390"/>
            <a:chExt cx="2225842" cy="1612231"/>
          </a:xfrm>
          <a:solidFill>
            <a:srgbClr val="00CC00"/>
          </a:solidFill>
        </p:grpSpPr>
        <p:sp>
          <p:nvSpPr>
            <p:cNvPr id="69" name="직사각형 68"/>
            <p:cNvSpPr/>
            <p:nvPr/>
          </p:nvSpPr>
          <p:spPr>
            <a:xfrm>
              <a:off x="2610853" y="3212432"/>
              <a:ext cx="2225842" cy="1215189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 추가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851485" y="2825412"/>
              <a:ext cx="697832" cy="397042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934326" y="2815390"/>
              <a:ext cx="697832" cy="397042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169176" y="962731"/>
            <a:ext cx="1625190" cy="955690"/>
            <a:chOff x="2610853" y="2815390"/>
            <a:chExt cx="2225842" cy="1612231"/>
          </a:xfrm>
          <a:solidFill>
            <a:srgbClr val="FCEE20"/>
          </a:solidFill>
        </p:grpSpPr>
        <p:sp>
          <p:nvSpPr>
            <p:cNvPr id="73" name="직사각형 72"/>
            <p:cNvSpPr/>
            <p:nvPr/>
          </p:nvSpPr>
          <p:spPr>
            <a:xfrm>
              <a:off x="2610853" y="3212432"/>
              <a:ext cx="2225842" cy="12151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현 주소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851485" y="2825412"/>
              <a:ext cx="697832" cy="397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934326" y="2815390"/>
              <a:ext cx="697832" cy="397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198204" y="1945836"/>
            <a:ext cx="9734362" cy="4294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94556" y="3044601"/>
            <a:ext cx="1813336" cy="2212760"/>
            <a:chOff x="7758927" y="3074690"/>
            <a:chExt cx="1813336" cy="2212760"/>
          </a:xfrm>
        </p:grpSpPr>
        <p:sp>
          <p:nvSpPr>
            <p:cNvPr id="45" name="TextBox 44"/>
            <p:cNvSpPr txBox="1"/>
            <p:nvPr/>
          </p:nvSpPr>
          <p:spPr>
            <a:xfrm>
              <a:off x="7758927" y="4364120"/>
              <a:ext cx="18133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저작권</a:t>
              </a:r>
              <a:endPara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창작품의 상품화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8035595" y="3074690"/>
              <a:ext cx="1260000" cy="1260000"/>
              <a:chOff x="-3582169" y="2343015"/>
              <a:chExt cx="3055717" cy="2650603"/>
            </a:xfrm>
          </p:grpSpPr>
          <p:pic>
            <p:nvPicPr>
              <p:cNvPr id="1028" name="Picture 4" descr="Scroll Icon | IconExperience - Professional Icons » O-Collection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60" t="11548" r="5394" b="11385"/>
              <a:stretch/>
            </p:blipFill>
            <p:spPr bwMode="auto">
              <a:xfrm>
                <a:off x="-3582169" y="2343015"/>
                <a:ext cx="3055717" cy="2650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Copyright Symbol Icon. Isolated On White Background Royalty Free ...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07854" y="2776829"/>
                <a:ext cx="1494525" cy="1494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114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WHY?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01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07760" y="1454273"/>
            <a:ext cx="10376482" cy="4526879"/>
            <a:chOff x="907760" y="1454273"/>
            <a:chExt cx="10376482" cy="4526879"/>
          </a:xfrm>
        </p:grpSpPr>
        <p:sp>
          <p:nvSpPr>
            <p:cNvPr id="13" name="직사각형 12"/>
            <p:cNvSpPr/>
            <p:nvPr/>
          </p:nvSpPr>
          <p:spPr>
            <a:xfrm>
              <a:off x="907760" y="1476017"/>
              <a:ext cx="5040000" cy="1260000"/>
            </a:xfrm>
            <a:prstGeom prst="rect">
              <a:avLst/>
            </a:prstGeom>
            <a:solidFill>
              <a:schemeClr val="tx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국내 대표 레고</a:t>
              </a:r>
              <a:endPara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커뮤니티 사이트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" name="그림 1"/>
            <p:cNvPicPr>
              <a:picLocks/>
            </p:cNvPicPr>
            <p:nvPr/>
          </p:nvPicPr>
          <p:blipFill rotWithShape="1">
            <a:blip r:embed="rId4"/>
            <a:srcRect r="23897"/>
            <a:stretch/>
          </p:blipFill>
          <p:spPr>
            <a:xfrm>
              <a:off x="907760" y="2741152"/>
              <a:ext cx="5040000" cy="324000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6244242" y="1454273"/>
              <a:ext cx="5040000" cy="4526879"/>
              <a:chOff x="6244242" y="1454273"/>
              <a:chExt cx="5040000" cy="4526879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6244242" y="1454273"/>
                <a:ext cx="5040000" cy="1260000"/>
              </a:xfrm>
              <a:prstGeom prst="rect">
                <a:avLst/>
              </a:prstGeom>
              <a:solidFill>
                <a:schemeClr val="tx1"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세계 최대 레고 부품 사이트</a:t>
                </a:r>
                <a:endPara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7" name="그림 6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4242" y="2741152"/>
                <a:ext cx="5040000" cy="3240000"/>
              </a:xfrm>
              <a:prstGeom prst="rect">
                <a:avLst/>
              </a:prstGeom>
            </p:spPr>
          </p:pic>
        </p:grpSp>
      </p:grpSp>
      <p:sp>
        <p:nvSpPr>
          <p:cNvPr id="18" name="직사각형 17"/>
          <p:cNvSpPr/>
          <p:nvPr/>
        </p:nvSpPr>
        <p:spPr>
          <a:xfrm>
            <a:off x="907760" y="5342072"/>
            <a:ext cx="5040000" cy="63907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설계도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부품 관리 기능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244242" y="5342073"/>
            <a:ext cx="5040000" cy="63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커뮤니티 기능 ↓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07760" y="1454273"/>
            <a:ext cx="10376482" cy="4505135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제한적 기능</a:t>
            </a: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불편한 </a:t>
            </a:r>
            <a:r>
              <a:rPr lang="en-US" altLang="ko-KR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/ UX</a:t>
            </a:r>
          </a:p>
        </p:txBody>
      </p:sp>
      <p:pic>
        <p:nvPicPr>
          <p:cNvPr id="20" name="Picture 2" descr="Lego Superman illustration, Lego Batman 2: DC Super Heroes Lego Superman, superhero transparent background PNG clipart thumbnai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353" y="5895724"/>
            <a:ext cx="1025042" cy="15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6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4784" y="81023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 성장할 것인가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03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Lego Batman The Joker mini fig, Joker Batman Lego Super Heroes Lego minifigure, joker transparent background PNG clipart thumbn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6333" y1="47856" x2="25333" y2="41986"/>
                        <a14:foregroundMark x1="21000" y1="55530" x2="40667" y2="51467"/>
                        <a14:foregroundMark x1="31667" y1="48081" x2="33000" y2="50790"/>
                        <a14:foregroundMark x1="30667" y1="46501" x2="30667" y2="46501"/>
                        <a14:foregroundMark x1="7667" y1="59819" x2="15667" y2="61851"/>
                        <a14:foregroundMark x1="13333" y1="59142" x2="12333" y2="56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114" y="5434797"/>
            <a:ext cx="1312604" cy="193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9308966" y="960821"/>
            <a:ext cx="1623600" cy="957600"/>
            <a:chOff x="2610853" y="2815390"/>
            <a:chExt cx="2225842" cy="1612231"/>
          </a:xfrm>
          <a:solidFill>
            <a:srgbClr val="FFC000"/>
          </a:solidFill>
        </p:grpSpPr>
        <p:sp>
          <p:nvSpPr>
            <p:cNvPr id="30" name="직사각형 29"/>
            <p:cNvSpPr/>
            <p:nvPr/>
          </p:nvSpPr>
          <p:spPr>
            <a:xfrm>
              <a:off x="2610853" y="3212432"/>
              <a:ext cx="2225842" cy="1215189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비전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851485" y="2825412"/>
              <a:ext cx="697832" cy="39704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34326" y="2815390"/>
              <a:ext cx="697832" cy="39704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159004" y="3217055"/>
            <a:ext cx="5812762" cy="1751935"/>
            <a:chOff x="897368" y="1583617"/>
            <a:chExt cx="9130446" cy="2751867"/>
          </a:xfrm>
        </p:grpSpPr>
        <p:grpSp>
          <p:nvGrpSpPr>
            <p:cNvPr id="35" name="그룹 34"/>
            <p:cNvGrpSpPr/>
            <p:nvPr/>
          </p:nvGrpSpPr>
          <p:grpSpPr>
            <a:xfrm>
              <a:off x="897368" y="1611540"/>
              <a:ext cx="4038808" cy="2712604"/>
              <a:chOff x="2051126" y="3182815"/>
              <a:chExt cx="2160000" cy="1450731"/>
            </a:xfrm>
            <a:solidFill>
              <a:srgbClr val="FFCC00"/>
            </a:solidFill>
          </p:grpSpPr>
          <p:sp>
            <p:nvSpPr>
              <p:cNvPr id="45" name="직사각형 44"/>
              <p:cNvSpPr/>
              <p:nvPr/>
            </p:nvSpPr>
            <p:spPr>
              <a:xfrm>
                <a:off x="2051126" y="3385038"/>
                <a:ext cx="2160000" cy="12485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0" dirty="0" smtClean="0">
                    <a:solidFill>
                      <a:srgbClr val="FF0000"/>
                    </a:solidFill>
                    <a:latin typeface="Cooper Black" panose="0208090404030B020404" pitchFamily="18" charset="0"/>
                  </a:rPr>
                  <a:t>LE</a:t>
                </a:r>
                <a:endParaRPr lang="ko-KR" altLang="en-US" sz="4800" dirty="0">
                  <a:solidFill>
                    <a:srgbClr val="FF0000"/>
                  </a:solidFill>
                  <a:latin typeface="Cooper Black" panose="0208090404030B020404" pitchFamily="18" charset="0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286001" y="3182815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3292718" y="3182815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5989006" y="1622880"/>
              <a:ext cx="4038808" cy="2712604"/>
              <a:chOff x="4655001" y="3168161"/>
              <a:chExt cx="2160000" cy="1450731"/>
            </a:xfrm>
            <a:solidFill>
              <a:srgbClr val="FF0000"/>
            </a:solidFill>
          </p:grpSpPr>
          <p:sp>
            <p:nvSpPr>
              <p:cNvPr id="42" name="직사각형 41"/>
              <p:cNvSpPr/>
              <p:nvPr/>
            </p:nvSpPr>
            <p:spPr>
              <a:xfrm>
                <a:off x="4655001" y="3370384"/>
                <a:ext cx="2160000" cy="12485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0" dirty="0" smtClean="0">
                    <a:solidFill>
                      <a:srgbClr val="FFC000"/>
                    </a:solidFill>
                    <a:latin typeface="Cooper Black" panose="0208090404030B020404" pitchFamily="18" charset="0"/>
                  </a:rPr>
                  <a:t>GO</a:t>
                </a:r>
                <a:endParaRPr lang="ko-KR" altLang="en-US" sz="4800" dirty="0">
                  <a:solidFill>
                    <a:srgbClr val="FFC000"/>
                  </a:solidFill>
                  <a:latin typeface="Cooper Black" panose="0208090404030B020404" pitchFamily="18" charset="0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866019" y="3168161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884444" y="3168161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4407532" y="2690930"/>
              <a:ext cx="2069688" cy="1633214"/>
              <a:chOff x="4317024" y="3973099"/>
              <a:chExt cx="1106892" cy="873461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4317024" y="4160701"/>
                <a:ext cx="1106892" cy="68585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800" dirty="0" smtClean="0">
                    <a:latin typeface="Cooper Black" panose="0208090404030B020404" pitchFamily="18" charset="0"/>
                  </a:rPr>
                  <a:t>It</a:t>
                </a:r>
                <a:endParaRPr lang="ko-KR" altLang="en-US" sz="3000" dirty="0">
                  <a:latin typeface="Cooper Black" panose="0208090404030B020404" pitchFamily="18" charset="0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4439175" y="3973099"/>
                <a:ext cx="357028" cy="3752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900" dirty="0">
                  <a:latin typeface="Cooper Black" panose="0208090404030B020404" pitchFamily="18" charset="0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4982648" y="3973099"/>
                <a:ext cx="360331" cy="3752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900" dirty="0">
                  <a:latin typeface="Cooper Black" panose="0208090404030B020404" pitchFamily="18" charset="0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 rot="20090125">
              <a:off x="3818469" y="1583617"/>
              <a:ext cx="781427" cy="1305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solidFill>
                    <a:srgbClr val="FF0000"/>
                  </a:solidFill>
                  <a:latin typeface="Cooper Black" panose="0208090404030B020404" pitchFamily="18" charset="0"/>
                </a:rPr>
                <a:t>t</a:t>
              </a:r>
              <a:endParaRPr lang="ko-KR" altLang="en-US" sz="4800" dirty="0">
                <a:solidFill>
                  <a:srgbClr val="FF0000"/>
                </a:solidFill>
                <a:latin typeface="Cooper Black" panose="0208090404030B020404" pitchFamily="18" charset="0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596232" y="960821"/>
            <a:ext cx="1623600" cy="957600"/>
            <a:chOff x="2610853" y="2815390"/>
            <a:chExt cx="2225842" cy="1612232"/>
          </a:xfrm>
          <a:solidFill>
            <a:srgbClr val="FF0000"/>
          </a:solidFill>
        </p:grpSpPr>
        <p:sp>
          <p:nvSpPr>
            <p:cNvPr id="49" name="직사각형 48"/>
            <p:cNvSpPr/>
            <p:nvPr/>
          </p:nvSpPr>
          <p:spPr>
            <a:xfrm>
              <a:off x="2610853" y="3212433"/>
              <a:ext cx="2225842" cy="12151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수익 모델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851485" y="2825412"/>
              <a:ext cx="697832" cy="39704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34326" y="2815390"/>
              <a:ext cx="697832" cy="39704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883499" y="960821"/>
            <a:ext cx="1623600" cy="957600"/>
            <a:chOff x="2610853" y="2815390"/>
            <a:chExt cx="2225842" cy="1612231"/>
          </a:xfrm>
          <a:solidFill>
            <a:srgbClr val="00CC00"/>
          </a:solidFill>
        </p:grpSpPr>
        <p:sp>
          <p:nvSpPr>
            <p:cNvPr id="53" name="직사각형 52"/>
            <p:cNvSpPr/>
            <p:nvPr/>
          </p:nvSpPr>
          <p:spPr>
            <a:xfrm>
              <a:off x="2610853" y="3212432"/>
              <a:ext cx="2225842" cy="1215189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 추가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51485" y="2825412"/>
              <a:ext cx="697832" cy="397042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934326" y="2815390"/>
              <a:ext cx="697832" cy="397042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169176" y="962731"/>
            <a:ext cx="1625190" cy="955690"/>
            <a:chOff x="2610853" y="2815390"/>
            <a:chExt cx="2225842" cy="1612231"/>
          </a:xfrm>
          <a:solidFill>
            <a:srgbClr val="FCEE20"/>
          </a:solidFill>
        </p:grpSpPr>
        <p:sp>
          <p:nvSpPr>
            <p:cNvPr id="57" name="직사각형 56"/>
            <p:cNvSpPr/>
            <p:nvPr/>
          </p:nvSpPr>
          <p:spPr>
            <a:xfrm>
              <a:off x="2610853" y="3212432"/>
              <a:ext cx="2225842" cy="12151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현 주소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51485" y="2825412"/>
              <a:ext cx="697832" cy="397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934326" y="2815390"/>
              <a:ext cx="697832" cy="397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1198204" y="1945836"/>
            <a:ext cx="9734362" cy="429437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Picture 4" descr="원조 맥가이버] 리처드 딘 앤더슨의 현재 모습/근황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050" y="3798277"/>
            <a:ext cx="3874979" cy="229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0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54643" y="682906"/>
            <a:ext cx="4942390" cy="5451676"/>
          </a:xfrm>
          <a:prstGeom prst="ellipse">
            <a:avLst/>
          </a:prstGeom>
          <a:solidFill>
            <a:srgbClr val="FEF7A0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LEGO Movie 2 Trailer Now Online | Cosmic Book New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7333" r="90750">
                        <a14:foregroundMark x1="53333" y1="40476" x2="53333" y2="4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69" r="14306" b="2145"/>
          <a:stretch/>
        </p:blipFill>
        <p:spPr bwMode="auto">
          <a:xfrm flipH="1">
            <a:off x="0" y="-11427"/>
            <a:ext cx="7511971" cy="686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6913351" y="682905"/>
            <a:ext cx="4942390" cy="5451676"/>
          </a:xfrm>
          <a:prstGeom prst="ellipse">
            <a:avLst/>
          </a:prstGeom>
          <a:solidFill>
            <a:srgbClr val="FEF7A0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655572" y="2384798"/>
            <a:ext cx="3596392" cy="1938992"/>
            <a:chOff x="5945841" y="1256442"/>
            <a:chExt cx="1172282" cy="3052671"/>
          </a:xfrm>
        </p:grpSpPr>
        <p:sp>
          <p:nvSpPr>
            <p:cNvPr id="15" name="TextBox 14"/>
            <p:cNvSpPr txBox="1"/>
            <p:nvPr/>
          </p:nvSpPr>
          <p:spPr>
            <a:xfrm>
              <a:off x="5945841" y="1256442"/>
              <a:ext cx="1172282" cy="30526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2000" dirty="0" err="1" smtClean="0">
                  <a:solidFill>
                    <a:srgbClr val="EB2126"/>
                  </a:solidFill>
                  <a:latin typeface="Arial Black" panose="020B0A04020102020204" pitchFamily="34" charset="0"/>
                  <a:ea typeface="배달의민족 도현" panose="020B0600000101010101" pitchFamily="50" charset="-127"/>
                </a:rPr>
                <a:t>Q</a:t>
              </a:r>
              <a:r>
                <a:rPr lang="en-US" altLang="ko-KR" sz="8000" dirty="0" err="1" smtClean="0">
                  <a:solidFill>
                    <a:srgbClr val="EB2126"/>
                  </a:solidFill>
                  <a:latin typeface="Arial Black" panose="020B0A04020102020204" pitchFamily="34" charset="0"/>
                  <a:ea typeface="배달의민족 도현" panose="020B0600000101010101" pitchFamily="50" charset="-127"/>
                </a:rPr>
                <a:t>n</a:t>
              </a:r>
              <a:r>
                <a:rPr lang="en-US" altLang="ko-KR" sz="12000" dirty="0" err="1" smtClean="0">
                  <a:solidFill>
                    <a:srgbClr val="EB2126"/>
                  </a:solidFill>
                  <a:latin typeface="Arial Black" panose="020B0A04020102020204" pitchFamily="34" charset="0"/>
                  <a:ea typeface="배달의민족 도현" panose="020B0600000101010101" pitchFamily="50" charset="-127"/>
                </a:rPr>
                <a:t>A</a:t>
              </a:r>
              <a:endParaRPr lang="ko-KR" altLang="en-US" sz="12000" dirty="0">
                <a:solidFill>
                  <a:srgbClr val="EB2126"/>
                </a:solidFill>
                <a:latin typeface="Arial Black" panose="020B0A04020102020204" pitchFamily="34" charset="0"/>
                <a:ea typeface="배달의민족 도현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66730" y="1930149"/>
              <a:ext cx="66530" cy="4555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endPara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66730" y="2309663"/>
              <a:ext cx="60215" cy="101755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endParaRPr lang="ko-KR" altLang="en-US" sz="3600" dirty="0">
                <a:latin typeface="Franklin Gothic Medium" pitchFamily="34" charset="0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66730" y="2689179"/>
              <a:ext cx="60215" cy="101755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endParaRPr lang="ko-KR" altLang="en-US" sz="3600" dirty="0">
                <a:latin typeface="Franklin Gothic Medium" pitchFamily="34" charset="0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66730" y="3068694"/>
              <a:ext cx="60215" cy="101755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endParaRPr lang="ko-KR" altLang="en-US" sz="3600" dirty="0">
                <a:latin typeface="Franklin Gothic Medium" pitchFamily="34" charset="0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22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510268" y="2465409"/>
            <a:ext cx="3171463" cy="2048722"/>
          </a:xfrm>
          <a:prstGeom prst="round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27898" y="2002422"/>
            <a:ext cx="1736202" cy="1088021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594341" y="2736500"/>
            <a:ext cx="312938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4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막힌 원호 9"/>
          <p:cNvSpPr/>
          <p:nvPr/>
        </p:nvSpPr>
        <p:spPr>
          <a:xfrm rot="9990276">
            <a:off x="5611922" y="3459874"/>
            <a:ext cx="968404" cy="661451"/>
          </a:xfrm>
          <a:prstGeom prst="blockArc">
            <a:avLst>
              <a:gd name="adj1" fmla="val 10857654"/>
              <a:gd name="adj2" fmla="val 244137"/>
              <a:gd name="adj3" fmla="val 13150"/>
            </a:avLst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4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WHY?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01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381102" y="1297985"/>
            <a:ext cx="5429797" cy="4618568"/>
            <a:chOff x="3153745" y="1805419"/>
            <a:chExt cx="4621680" cy="3931186"/>
          </a:xfrm>
        </p:grpSpPr>
        <p:sp>
          <p:nvSpPr>
            <p:cNvPr id="4" name="자유형 3"/>
            <p:cNvSpPr/>
            <p:nvPr/>
          </p:nvSpPr>
          <p:spPr>
            <a:xfrm>
              <a:off x="4490732" y="4449967"/>
              <a:ext cx="1708610" cy="1286638"/>
            </a:xfrm>
            <a:custGeom>
              <a:avLst/>
              <a:gdLst>
                <a:gd name="connsiteX0" fmla="*/ 307196 w 1708610"/>
                <a:gd name="connsiteY0" fmla="*/ 221758 h 1286638"/>
                <a:gd name="connsiteX1" fmla="*/ 109076 w 1708610"/>
                <a:gd name="connsiteY1" fmla="*/ 534178 h 1286638"/>
                <a:gd name="connsiteX2" fmla="*/ 2396 w 1708610"/>
                <a:gd name="connsiteY2" fmla="*/ 998998 h 1286638"/>
                <a:gd name="connsiteX3" fmla="*/ 208136 w 1708610"/>
                <a:gd name="connsiteY3" fmla="*/ 1227598 h 1286638"/>
                <a:gd name="connsiteX4" fmla="*/ 1412096 w 1708610"/>
                <a:gd name="connsiteY4" fmla="*/ 1265698 h 1286638"/>
                <a:gd name="connsiteX5" fmla="*/ 1686416 w 1708610"/>
                <a:gd name="connsiteY5" fmla="*/ 945658 h 1286638"/>
                <a:gd name="connsiteX6" fmla="*/ 1671176 w 1708610"/>
                <a:gd name="connsiteY6" fmla="*/ 534178 h 1286638"/>
                <a:gd name="connsiteX7" fmla="*/ 1503536 w 1708610"/>
                <a:gd name="connsiteY7" fmla="*/ 336058 h 1286638"/>
                <a:gd name="connsiteX8" fmla="*/ 1099676 w 1708610"/>
                <a:gd name="connsiteY8" fmla="*/ 76978 h 1286638"/>
                <a:gd name="connsiteX9" fmla="*/ 718676 w 1708610"/>
                <a:gd name="connsiteY9" fmla="*/ 8398 h 1286638"/>
                <a:gd name="connsiteX10" fmla="*/ 307196 w 1708610"/>
                <a:gd name="connsiteY10" fmla="*/ 221758 h 128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8610" h="1286638">
                  <a:moveTo>
                    <a:pt x="307196" y="221758"/>
                  </a:moveTo>
                  <a:cubicBezTo>
                    <a:pt x="205596" y="309388"/>
                    <a:pt x="159876" y="404638"/>
                    <a:pt x="109076" y="534178"/>
                  </a:cubicBezTo>
                  <a:cubicBezTo>
                    <a:pt x="58276" y="663718"/>
                    <a:pt x="-14114" y="883428"/>
                    <a:pt x="2396" y="998998"/>
                  </a:cubicBezTo>
                  <a:cubicBezTo>
                    <a:pt x="18906" y="1114568"/>
                    <a:pt x="-26814" y="1183148"/>
                    <a:pt x="208136" y="1227598"/>
                  </a:cubicBezTo>
                  <a:cubicBezTo>
                    <a:pt x="443086" y="1272048"/>
                    <a:pt x="1165716" y="1312688"/>
                    <a:pt x="1412096" y="1265698"/>
                  </a:cubicBezTo>
                  <a:cubicBezTo>
                    <a:pt x="1658476" y="1218708"/>
                    <a:pt x="1643236" y="1067578"/>
                    <a:pt x="1686416" y="945658"/>
                  </a:cubicBezTo>
                  <a:cubicBezTo>
                    <a:pt x="1729596" y="823738"/>
                    <a:pt x="1701656" y="635778"/>
                    <a:pt x="1671176" y="534178"/>
                  </a:cubicBezTo>
                  <a:cubicBezTo>
                    <a:pt x="1640696" y="432578"/>
                    <a:pt x="1598786" y="412258"/>
                    <a:pt x="1503536" y="336058"/>
                  </a:cubicBezTo>
                  <a:cubicBezTo>
                    <a:pt x="1408286" y="259858"/>
                    <a:pt x="1230486" y="131588"/>
                    <a:pt x="1099676" y="76978"/>
                  </a:cubicBezTo>
                  <a:cubicBezTo>
                    <a:pt x="968866" y="22368"/>
                    <a:pt x="850756" y="-18272"/>
                    <a:pt x="718676" y="8398"/>
                  </a:cubicBezTo>
                  <a:cubicBezTo>
                    <a:pt x="586596" y="35068"/>
                    <a:pt x="408796" y="134128"/>
                    <a:pt x="307196" y="221758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3153745" y="2655747"/>
              <a:ext cx="1474833" cy="14748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ysClr val="windowText" lastClr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새로움</a:t>
              </a:r>
              <a:endParaRPr lang="ko-KR" altLang="en-US" sz="2800" dirty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758464" y="1805419"/>
              <a:ext cx="1440877" cy="144087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ysClr val="windowText" lastClr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endParaRPr lang="ko-KR" altLang="en-US" dirty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208421" y="2787031"/>
              <a:ext cx="1567004" cy="156700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ysClr val="windowText" lastClr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편리함</a:t>
              </a:r>
              <a:endParaRPr lang="ko-KR" altLang="en-US" sz="2800" dirty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4857829" y="3665713"/>
              <a:ext cx="924715" cy="92471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flipV="1">
              <a:off x="4381712" y="4066862"/>
              <a:ext cx="218039" cy="21803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flipV="1">
              <a:off x="6009840" y="4045910"/>
              <a:ext cx="218039" cy="21803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 flipV="1">
              <a:off x="5884407" y="4236729"/>
              <a:ext cx="151165" cy="15116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 flipV="1">
              <a:off x="5335447" y="3380421"/>
              <a:ext cx="151165" cy="15116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 flipV="1">
              <a:off x="4628579" y="4322692"/>
              <a:ext cx="151165" cy="15116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4890668" y="4368049"/>
              <a:ext cx="415893" cy="1105030"/>
            </a:xfrm>
            <a:custGeom>
              <a:avLst/>
              <a:gdLst>
                <a:gd name="connsiteX0" fmla="*/ 6638 w 415893"/>
                <a:gd name="connsiteY0" fmla="*/ 1021635 h 1105030"/>
                <a:gd name="connsiteX1" fmla="*/ 136178 w 415893"/>
                <a:gd name="connsiteY1" fmla="*/ 533955 h 1105030"/>
                <a:gd name="connsiteX2" fmla="*/ 14258 w 415893"/>
                <a:gd name="connsiteY2" fmla="*/ 99615 h 1105030"/>
                <a:gd name="connsiteX3" fmla="*/ 82838 w 415893"/>
                <a:gd name="connsiteY3" fmla="*/ 555 h 1105030"/>
                <a:gd name="connsiteX4" fmla="*/ 235238 w 415893"/>
                <a:gd name="connsiteY4" fmla="*/ 122475 h 1105030"/>
                <a:gd name="connsiteX5" fmla="*/ 372398 w 415893"/>
                <a:gd name="connsiteY5" fmla="*/ 556815 h 1105030"/>
                <a:gd name="connsiteX6" fmla="*/ 387638 w 415893"/>
                <a:gd name="connsiteY6" fmla="*/ 1059735 h 1105030"/>
                <a:gd name="connsiteX7" fmla="*/ 6638 w 415893"/>
                <a:gd name="connsiteY7" fmla="*/ 1021635 h 110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893" h="1105030">
                  <a:moveTo>
                    <a:pt x="6638" y="1021635"/>
                  </a:moveTo>
                  <a:cubicBezTo>
                    <a:pt x="-35272" y="934005"/>
                    <a:pt x="134908" y="687625"/>
                    <a:pt x="136178" y="533955"/>
                  </a:cubicBezTo>
                  <a:cubicBezTo>
                    <a:pt x="137448" y="380285"/>
                    <a:pt x="23148" y="188515"/>
                    <a:pt x="14258" y="99615"/>
                  </a:cubicBezTo>
                  <a:cubicBezTo>
                    <a:pt x="5368" y="10715"/>
                    <a:pt x="46008" y="-3255"/>
                    <a:pt x="82838" y="555"/>
                  </a:cubicBezTo>
                  <a:cubicBezTo>
                    <a:pt x="119668" y="4365"/>
                    <a:pt x="186978" y="29765"/>
                    <a:pt x="235238" y="122475"/>
                  </a:cubicBezTo>
                  <a:cubicBezTo>
                    <a:pt x="283498" y="215185"/>
                    <a:pt x="346998" y="400605"/>
                    <a:pt x="372398" y="556815"/>
                  </a:cubicBezTo>
                  <a:cubicBezTo>
                    <a:pt x="397798" y="713025"/>
                    <a:pt x="447328" y="982265"/>
                    <a:pt x="387638" y="1059735"/>
                  </a:cubicBezTo>
                  <a:cubicBezTo>
                    <a:pt x="327948" y="1137205"/>
                    <a:pt x="48548" y="1109265"/>
                    <a:pt x="6638" y="1021635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734499" y="5429267"/>
              <a:ext cx="883920" cy="251460"/>
            </a:xfrm>
            <a:custGeom>
              <a:avLst/>
              <a:gdLst>
                <a:gd name="connsiteX0" fmla="*/ 883920 w 883920"/>
                <a:gd name="connsiteY0" fmla="*/ 0 h 251460"/>
                <a:gd name="connsiteX1" fmla="*/ 716280 w 883920"/>
                <a:gd name="connsiteY1" fmla="*/ 7620 h 251460"/>
                <a:gd name="connsiteX2" fmla="*/ 655320 w 883920"/>
                <a:gd name="connsiteY2" fmla="*/ 15240 h 251460"/>
                <a:gd name="connsiteX3" fmla="*/ 586740 w 883920"/>
                <a:gd name="connsiteY3" fmla="*/ 30480 h 251460"/>
                <a:gd name="connsiteX4" fmla="*/ 411480 w 883920"/>
                <a:gd name="connsiteY4" fmla="*/ 38100 h 251460"/>
                <a:gd name="connsiteX5" fmla="*/ 358140 w 883920"/>
                <a:gd name="connsiteY5" fmla="*/ 45720 h 251460"/>
                <a:gd name="connsiteX6" fmla="*/ 160020 w 883920"/>
                <a:gd name="connsiteY6" fmla="*/ 60960 h 251460"/>
                <a:gd name="connsiteX7" fmla="*/ 114300 w 883920"/>
                <a:gd name="connsiteY7" fmla="*/ 76200 h 251460"/>
                <a:gd name="connsiteX8" fmla="*/ 91440 w 883920"/>
                <a:gd name="connsiteY8" fmla="*/ 83820 h 251460"/>
                <a:gd name="connsiteX9" fmla="*/ 30480 w 883920"/>
                <a:gd name="connsiteY9" fmla="*/ 106680 h 251460"/>
                <a:gd name="connsiteX10" fmla="*/ 7620 w 883920"/>
                <a:gd name="connsiteY10" fmla="*/ 152400 h 251460"/>
                <a:gd name="connsiteX11" fmla="*/ 0 w 883920"/>
                <a:gd name="connsiteY11" fmla="*/ 175260 h 251460"/>
                <a:gd name="connsiteX12" fmla="*/ 7620 w 883920"/>
                <a:gd name="connsiteY12" fmla="*/ 25146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83920" h="251460">
                  <a:moveTo>
                    <a:pt x="883920" y="0"/>
                  </a:moveTo>
                  <a:cubicBezTo>
                    <a:pt x="828040" y="2540"/>
                    <a:pt x="772094" y="3899"/>
                    <a:pt x="716280" y="7620"/>
                  </a:cubicBezTo>
                  <a:cubicBezTo>
                    <a:pt x="695847" y="8982"/>
                    <a:pt x="675520" y="11873"/>
                    <a:pt x="655320" y="15240"/>
                  </a:cubicBezTo>
                  <a:cubicBezTo>
                    <a:pt x="627412" y="19891"/>
                    <a:pt x="616390" y="28362"/>
                    <a:pt x="586740" y="30480"/>
                  </a:cubicBezTo>
                  <a:cubicBezTo>
                    <a:pt x="528413" y="34646"/>
                    <a:pt x="469900" y="35560"/>
                    <a:pt x="411480" y="38100"/>
                  </a:cubicBezTo>
                  <a:cubicBezTo>
                    <a:pt x="393700" y="40640"/>
                    <a:pt x="376048" y="44342"/>
                    <a:pt x="358140" y="45720"/>
                  </a:cubicBezTo>
                  <a:cubicBezTo>
                    <a:pt x="135476" y="62848"/>
                    <a:pt x="283481" y="43323"/>
                    <a:pt x="160020" y="60960"/>
                  </a:cubicBezTo>
                  <a:lnTo>
                    <a:pt x="114300" y="76200"/>
                  </a:lnTo>
                  <a:cubicBezTo>
                    <a:pt x="106680" y="78740"/>
                    <a:pt x="98624" y="80228"/>
                    <a:pt x="91440" y="83820"/>
                  </a:cubicBezTo>
                  <a:cubicBezTo>
                    <a:pt x="51593" y="103744"/>
                    <a:pt x="71980" y="96305"/>
                    <a:pt x="30480" y="106680"/>
                  </a:cubicBezTo>
                  <a:cubicBezTo>
                    <a:pt x="11327" y="164139"/>
                    <a:pt x="37163" y="93314"/>
                    <a:pt x="7620" y="152400"/>
                  </a:cubicBezTo>
                  <a:cubicBezTo>
                    <a:pt x="4028" y="159584"/>
                    <a:pt x="2540" y="167640"/>
                    <a:pt x="0" y="175260"/>
                  </a:cubicBezTo>
                  <a:lnTo>
                    <a:pt x="7620" y="251460"/>
                  </a:lnTo>
                </a:path>
              </a:pathLst>
            </a:cu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원호 7"/>
            <p:cNvSpPr/>
            <p:nvPr/>
          </p:nvSpPr>
          <p:spPr>
            <a:xfrm>
              <a:off x="4931992" y="4251589"/>
              <a:ext cx="442964" cy="175587"/>
            </a:xfrm>
            <a:prstGeom prst="arc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Picture 2" descr="Lego Superman illustration, Lego Batman 2: DC Super Heroes Lego Superman, superhero transparent background PNG clipart thumbna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353" y="5895724"/>
            <a:ext cx="1025042" cy="15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85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WHY?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01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767829" y="2302064"/>
            <a:ext cx="8656344" cy="2617579"/>
            <a:chOff x="897368" y="1574542"/>
            <a:chExt cx="9130446" cy="2760942"/>
          </a:xfrm>
        </p:grpSpPr>
        <p:grpSp>
          <p:nvGrpSpPr>
            <p:cNvPr id="48" name="그룹 47"/>
            <p:cNvGrpSpPr/>
            <p:nvPr/>
          </p:nvGrpSpPr>
          <p:grpSpPr>
            <a:xfrm>
              <a:off x="897368" y="1611540"/>
              <a:ext cx="4038808" cy="2712604"/>
              <a:chOff x="2051126" y="3182815"/>
              <a:chExt cx="2160000" cy="1450731"/>
            </a:xfrm>
            <a:solidFill>
              <a:srgbClr val="FFCC00"/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2051126" y="3385038"/>
                <a:ext cx="2160000" cy="12485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0" dirty="0" smtClean="0">
                    <a:solidFill>
                      <a:srgbClr val="FF0000"/>
                    </a:solidFill>
                    <a:latin typeface="Cooper Black" panose="0208090404030B020404" pitchFamily="18" charset="0"/>
                  </a:rPr>
                  <a:t>LE</a:t>
                </a:r>
                <a:endParaRPr lang="ko-KR" altLang="en-US" sz="12000" dirty="0">
                  <a:solidFill>
                    <a:srgbClr val="FF0000"/>
                  </a:solidFill>
                  <a:latin typeface="Cooper Black" panose="0208090404030B020404" pitchFamily="18" charset="0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286001" y="3182815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292718" y="3182815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989006" y="1622880"/>
              <a:ext cx="4038808" cy="2712604"/>
              <a:chOff x="4655001" y="3168161"/>
              <a:chExt cx="2160000" cy="1450731"/>
            </a:xfrm>
            <a:solidFill>
              <a:srgbClr val="FF0000"/>
            </a:solidFill>
          </p:grpSpPr>
          <p:sp>
            <p:nvSpPr>
              <p:cNvPr id="53" name="직사각형 52"/>
              <p:cNvSpPr/>
              <p:nvPr/>
            </p:nvSpPr>
            <p:spPr>
              <a:xfrm>
                <a:off x="4655001" y="3370384"/>
                <a:ext cx="2160000" cy="12485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0" dirty="0" smtClean="0">
                    <a:solidFill>
                      <a:srgbClr val="FFC000"/>
                    </a:solidFill>
                    <a:latin typeface="Cooper Black" panose="0208090404030B020404" pitchFamily="18" charset="0"/>
                  </a:rPr>
                  <a:t>GO</a:t>
                </a:r>
                <a:endParaRPr lang="ko-KR" altLang="en-US" sz="12000" dirty="0">
                  <a:solidFill>
                    <a:srgbClr val="FFC000"/>
                  </a:solidFill>
                  <a:latin typeface="Cooper Black" panose="0208090404030B020404" pitchFamily="18" charset="0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866019" y="3168161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884444" y="3168161"/>
                <a:ext cx="720000" cy="3341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4407532" y="2690930"/>
              <a:ext cx="2069688" cy="1633214"/>
              <a:chOff x="4317024" y="3973099"/>
              <a:chExt cx="1106892" cy="873461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4317024" y="4160701"/>
                <a:ext cx="1106892" cy="68585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0" dirty="0" smtClean="0">
                    <a:latin typeface="Cooper Black" panose="0208090404030B020404" pitchFamily="18" charset="0"/>
                  </a:rPr>
                  <a:t>It</a:t>
                </a:r>
                <a:endParaRPr lang="ko-KR" altLang="en-US" sz="8000" dirty="0">
                  <a:latin typeface="Cooper Black" panose="0208090404030B020404" pitchFamily="18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439175" y="3973099"/>
                <a:ext cx="357028" cy="3752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900" dirty="0">
                  <a:latin typeface="Cooper Black" panose="0208090404030B020404" pitchFamily="18" charset="0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4982648" y="3973099"/>
                <a:ext cx="360331" cy="3752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900" dirty="0">
                  <a:latin typeface="Cooper Black" panose="0208090404030B020404" pitchFamily="18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 rot="20090125">
              <a:off x="3818468" y="1574542"/>
              <a:ext cx="7814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 smtClean="0">
                  <a:solidFill>
                    <a:srgbClr val="FF0000"/>
                  </a:solidFill>
                  <a:latin typeface="Cooper Black" panose="0208090404030B020404" pitchFamily="18" charset="0"/>
                </a:rPr>
                <a:t>t</a:t>
              </a:r>
              <a:endParaRPr lang="ko-KR" altLang="en-US" sz="8000" dirty="0">
                <a:solidFill>
                  <a:srgbClr val="FF0000"/>
                </a:solidFill>
                <a:latin typeface="Cooper Black" panose="0208090404030B020404" pitchFamily="18" charset="0"/>
              </a:endParaRPr>
            </a:p>
          </p:txBody>
        </p:sp>
      </p:grpSp>
      <p:pic>
        <p:nvPicPr>
          <p:cNvPr id="25" name="Picture 2" descr="Lego Superman illustration, Lego Batman 2: DC Super Heroes Lego Superman, superhero transparent background PNG clipart thumbna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353" y="5895724"/>
            <a:ext cx="1025042" cy="15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32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인트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3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4634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WHY?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01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283612" y="3956703"/>
            <a:ext cx="1842336" cy="184233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</a:t>
            </a:r>
            <a:endParaRPr lang="en-US" altLang="ko-KR" sz="2800" dirty="0" smtClean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111031" y="1192190"/>
            <a:ext cx="1842336" cy="184233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endParaRPr lang="ko-KR" altLang="en-US" sz="2800" dirty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066053" y="3945054"/>
            <a:ext cx="1842336" cy="184233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</a:t>
            </a:r>
            <a:endParaRPr lang="en-US" altLang="ko-KR" sz="2800" dirty="0" smtClean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79086" y="1896998"/>
            <a:ext cx="4296802" cy="4296355"/>
            <a:chOff x="3879086" y="1896998"/>
            <a:chExt cx="4296802" cy="4296355"/>
          </a:xfrm>
        </p:grpSpPr>
        <p:sp>
          <p:nvSpPr>
            <p:cNvPr id="12" name="원호 11"/>
            <p:cNvSpPr/>
            <p:nvPr/>
          </p:nvSpPr>
          <p:spPr>
            <a:xfrm rot="6994658">
              <a:off x="3888511" y="1897000"/>
              <a:ext cx="4287377" cy="4287376"/>
            </a:xfrm>
            <a:prstGeom prst="arc">
              <a:avLst>
                <a:gd name="adj1" fmla="val 11270292"/>
                <a:gd name="adj2" fmla="val 14146938"/>
              </a:avLst>
            </a:prstGeom>
            <a:ln w="5715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 rot="21309082">
              <a:off x="3888510" y="1896998"/>
              <a:ext cx="4287376" cy="4287377"/>
            </a:xfrm>
            <a:prstGeom prst="arc">
              <a:avLst>
                <a:gd name="adj1" fmla="val 11475763"/>
                <a:gd name="adj2" fmla="val 14293090"/>
              </a:avLst>
            </a:prstGeom>
            <a:ln w="5715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원호 31"/>
            <p:cNvSpPr/>
            <p:nvPr/>
          </p:nvSpPr>
          <p:spPr>
            <a:xfrm rot="14291155">
              <a:off x="3879085" y="1905977"/>
              <a:ext cx="4287377" cy="4287376"/>
            </a:xfrm>
            <a:prstGeom prst="arc">
              <a:avLst>
                <a:gd name="adj1" fmla="val 10640515"/>
                <a:gd name="adj2" fmla="val 14661299"/>
              </a:avLst>
            </a:prstGeom>
            <a:ln w="5715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071069" y="1016042"/>
            <a:ext cx="6048868" cy="5449732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266" name="Picture 2" descr="Friends Icon - Free Download, PNG and Vector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523" y="146899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ego Superman illustration, Lego Batman 2: DC Super Heroes Lego Superman, superhero transparent background PNG clipart thumbnai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353" y="5895724"/>
            <a:ext cx="1025042" cy="15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9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1"/>
            <a:ext cx="12192000" cy="636607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" y="6667018"/>
            <a:ext cx="12192000" cy="133108"/>
          </a:xfrm>
          <a:prstGeom prst="rect">
            <a:avLst/>
          </a:prstGeom>
          <a:solidFill>
            <a:srgbClr val="E3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" y="662006"/>
            <a:ext cx="12192000" cy="5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4784" y="8102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WHY?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92915" y="81023"/>
            <a:ext cx="524716" cy="555585"/>
            <a:chOff x="5089004" y="2268638"/>
            <a:chExt cx="1006997" cy="10465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5312780" y="2268638"/>
              <a:ext cx="555585" cy="41668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89004" y="2476982"/>
              <a:ext cx="1006997" cy="8382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CEE20"/>
                  </a:solidFill>
                  <a:latin typeface="Franklin Gothic Medium" pitchFamily="34" charset="0"/>
                  <a:ea typeface="배달의민족 도현" panose="020B0600000101010101" pitchFamily="50" charset="-127"/>
                </a:rPr>
                <a:t>01</a:t>
              </a:r>
              <a:endParaRPr lang="ko-KR" altLang="en-US" dirty="0">
                <a:solidFill>
                  <a:srgbClr val="FCEE20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22" y="103410"/>
            <a:ext cx="1265573" cy="540000"/>
          </a:xfrm>
          <a:prstGeom prst="rect">
            <a:avLst/>
          </a:prstGeom>
        </p:spPr>
      </p:pic>
      <p:pic>
        <p:nvPicPr>
          <p:cNvPr id="7172" name="Picture 4" descr="https://cdn.rebrickable.com/media/sets/7778-1/686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80" y="2789868"/>
            <a:ext cx="3520142" cy="201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453617" y="3358833"/>
            <a:ext cx="3613872" cy="2610086"/>
            <a:chOff x="2189759" y="3182950"/>
            <a:chExt cx="3613872" cy="2610086"/>
          </a:xfrm>
        </p:grpSpPr>
        <p:sp>
          <p:nvSpPr>
            <p:cNvPr id="2" name="덧셈 기호 1"/>
            <p:cNvSpPr/>
            <p:nvPr/>
          </p:nvSpPr>
          <p:spPr>
            <a:xfrm>
              <a:off x="3473003" y="3182950"/>
              <a:ext cx="1047384" cy="959094"/>
            </a:xfrm>
            <a:prstGeom prst="mathPlus">
              <a:avLst>
                <a:gd name="adj1" fmla="val 12806"/>
              </a:avLst>
            </a:prstGeom>
            <a:solidFill>
              <a:srgbClr val="00CC00"/>
            </a:solidFill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759" y="4251054"/>
              <a:ext cx="3613872" cy="1541982"/>
            </a:xfrm>
            <a:prstGeom prst="rect">
              <a:avLst/>
            </a:prstGeom>
          </p:spPr>
        </p:pic>
      </p:grpSp>
      <p:sp>
        <p:nvSpPr>
          <p:cNvPr id="4" name="등호 3"/>
          <p:cNvSpPr/>
          <p:nvPr/>
        </p:nvSpPr>
        <p:spPr>
          <a:xfrm>
            <a:off x="5447450" y="3317082"/>
            <a:ext cx="1264920" cy="959094"/>
          </a:xfrm>
          <a:prstGeom prst="mathEqual">
            <a:avLst>
              <a:gd name="adj1" fmla="val 17164"/>
              <a:gd name="adj2" fmla="val 24472"/>
            </a:avLst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47450" y="2550986"/>
            <a:ext cx="10132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icrosoft Himalaya" panose="01010100010101010101" pitchFamily="2" charset="0"/>
              </a:rPr>
              <a:t>?</a:t>
            </a:r>
            <a:endParaRPr lang="ko-KR" altLang="en-US" sz="239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778" y="1533937"/>
            <a:ext cx="1733550" cy="16383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07760" y="1416263"/>
            <a:ext cx="10376482" cy="4505135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7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YES !</a:t>
            </a: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2" descr="Lego Superman illustration, Lego Batman 2: DC Super Heroes Lego Superman, superhero transparent background PNG clipart thumbnai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353" y="5895724"/>
            <a:ext cx="1025042" cy="15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22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레고극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200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78049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5758</TotalTime>
  <Words>1210</Words>
  <Application>Microsoft Office PowerPoint</Application>
  <PresentationFormat>와이드스크린</PresentationFormat>
  <Paragraphs>352</Paragraphs>
  <Slides>32</Slides>
  <Notes>32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배달의민족 도현</vt:lpstr>
      <vt:lpstr>맑은 고딕</vt:lpstr>
      <vt:lpstr>Microsoft Himalaya</vt:lpstr>
      <vt:lpstr>배달의민족 주아</vt:lpstr>
      <vt:lpstr>Arial Rounded MT Bold</vt:lpstr>
      <vt:lpstr>Arial</vt:lpstr>
      <vt:lpstr>Arial Black</vt:lpstr>
      <vt:lpstr>Wingdings</vt:lpstr>
      <vt:lpstr>Franklin Gothic Medium</vt:lpstr>
      <vt:lpstr>Cooper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1267</cp:revision>
  <dcterms:created xsi:type="dcterms:W3CDTF">2020-06-05T00:37:14Z</dcterms:created>
  <dcterms:modified xsi:type="dcterms:W3CDTF">2020-06-15T06:23:02Z</dcterms:modified>
</cp:coreProperties>
</file>